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  <p:sldMasterId id="2147483712" r:id="rId5"/>
    <p:sldMasterId id="2147483724" r:id="rId6"/>
  </p:sldMasterIdLst>
  <p:notesMasterIdLst>
    <p:notesMasterId r:id="rId40"/>
  </p:notesMasterIdLst>
  <p:handoutMasterIdLst>
    <p:handoutMasterId r:id="rId41"/>
  </p:handoutMasterIdLst>
  <p:sldIdLst>
    <p:sldId id="273" r:id="rId7"/>
    <p:sldId id="291" r:id="rId8"/>
    <p:sldId id="329" r:id="rId9"/>
    <p:sldId id="315" r:id="rId10"/>
    <p:sldId id="349" r:id="rId11"/>
    <p:sldId id="350" r:id="rId12"/>
    <p:sldId id="346" r:id="rId13"/>
    <p:sldId id="317" r:id="rId14"/>
    <p:sldId id="321" r:id="rId15"/>
    <p:sldId id="348" r:id="rId16"/>
    <p:sldId id="322" r:id="rId17"/>
    <p:sldId id="323" r:id="rId18"/>
    <p:sldId id="324" r:id="rId19"/>
    <p:sldId id="345" r:id="rId20"/>
    <p:sldId id="318" r:id="rId21"/>
    <p:sldId id="319" r:id="rId22"/>
    <p:sldId id="325" r:id="rId23"/>
    <p:sldId id="326" r:id="rId24"/>
    <p:sldId id="327" r:id="rId25"/>
    <p:sldId id="328" r:id="rId26"/>
    <p:sldId id="342" r:id="rId27"/>
    <p:sldId id="330" r:id="rId28"/>
    <p:sldId id="313" r:id="rId29"/>
    <p:sldId id="331" r:id="rId30"/>
    <p:sldId id="333" r:id="rId31"/>
    <p:sldId id="334" r:id="rId32"/>
    <p:sldId id="335" r:id="rId33"/>
    <p:sldId id="337" r:id="rId34"/>
    <p:sldId id="338" r:id="rId35"/>
    <p:sldId id="339" r:id="rId36"/>
    <p:sldId id="340" r:id="rId37"/>
    <p:sldId id="343" r:id="rId38"/>
    <p:sldId id="263" r:id="rId39"/>
  </p:sldIdLst>
  <p:sldSz cx="9144000" cy="6858000" type="screen4x3"/>
  <p:notesSz cx="7099300" cy="10234613"/>
  <p:defaultTextStyle>
    <a:defPPr>
      <a:defRPr lang="en-US"/>
    </a:defPPr>
    <a:lvl1pPr marL="0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38617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77234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15851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54468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93085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31702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70319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08936" algn="l" defTabSz="638617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4" orient="horz" pos="3083" userDrawn="1">
          <p15:clr>
            <a:srgbClr val="A4A3A4"/>
          </p15:clr>
        </p15:guide>
        <p15:guide id="5" pos="232" userDrawn="1">
          <p15:clr>
            <a:srgbClr val="A4A3A4"/>
          </p15:clr>
        </p15:guide>
        <p15:guide id="8" orient="horz" pos="2074" userDrawn="1">
          <p15:clr>
            <a:srgbClr val="A4A3A4"/>
          </p15:clr>
        </p15:guide>
        <p15:guide id="11" pos="4151" userDrawn="1">
          <p15:clr>
            <a:srgbClr val="A4A3A4"/>
          </p15:clr>
        </p15:guide>
        <p15:guide id="12" pos="4082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  <p15:guide id="14" orient="horz" pos="4111" userDrawn="1">
          <p15:clr>
            <a:srgbClr val="A4A3A4"/>
          </p15:clr>
        </p15:guide>
        <p15:guide id="15" orient="horz" pos="2765" userDrawn="1">
          <p15:clr>
            <a:srgbClr val="A4A3A4"/>
          </p15:clr>
        </p15:guide>
        <p15:guide id="16" pos="2880" userDrawn="1">
          <p15:clr>
            <a:srgbClr val="A4A3A4"/>
          </p15:clr>
        </p15:guide>
        <p15:guide id="17" pos="309" userDrawn="1">
          <p15:clr>
            <a:srgbClr val="A4A3A4"/>
          </p15:clr>
        </p15:guide>
        <p15:guide id="18" pos="5535" userDrawn="1">
          <p15:clr>
            <a:srgbClr val="A4A3A4"/>
          </p15:clr>
        </p15:guide>
        <p15:guide id="19" pos="54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HIER Francis" initials="GF" lastIdx="7" clrIdx="0">
    <p:extLst>
      <p:ext uri="{19B8F6BF-5375-455C-9EA6-DF929625EA0E}">
        <p15:presenceInfo xmlns:p15="http://schemas.microsoft.com/office/powerpoint/2012/main" userId="S-1-5-21-343818398-2000478354-839522115-340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71BF44"/>
    <a:srgbClr val="FFCC00"/>
    <a:srgbClr val="C00000"/>
    <a:srgbClr val="DC292C"/>
    <a:srgbClr val="A50119"/>
    <a:srgbClr val="543D29"/>
    <a:srgbClr val="B1021B"/>
    <a:srgbClr val="B9021C"/>
    <a:srgbClr val="C10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1345" autoAdjust="0"/>
  </p:normalViewPr>
  <p:slideViewPr>
    <p:cSldViewPr snapToGrid="0" showGuides="1">
      <p:cViewPr varScale="1">
        <p:scale>
          <a:sx n="71" d="100"/>
          <a:sy n="71" d="100"/>
        </p:scale>
        <p:origin x="752" y="28"/>
      </p:cViewPr>
      <p:guideLst>
        <p:guide orient="horz" pos="1620"/>
        <p:guide pos="2160"/>
        <p:guide orient="horz" pos="3083"/>
        <p:guide pos="232"/>
        <p:guide orient="horz" pos="2074"/>
        <p:guide pos="4151"/>
        <p:guide pos="4082"/>
        <p:guide orient="horz" pos="2160"/>
        <p:guide orient="horz" pos="4111"/>
        <p:guide orient="horz" pos="2765"/>
        <p:guide pos="2880"/>
        <p:guide pos="309"/>
        <p:guide pos="5535"/>
        <p:guide pos="54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3396" y="-72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r">
              <a:defRPr sz="1400"/>
            </a:lvl1pPr>
          </a:lstStyle>
          <a:p>
            <a:fld id="{F481E118-1CEA-43E8-BD51-A8A2CBD62889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r">
              <a:defRPr sz="1400"/>
            </a:lvl1pPr>
          </a:lstStyle>
          <a:p>
            <a:fld id="{7CB1C5FA-467D-48F3-9F36-205F533C0F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208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5920" tIns="47960" rIns="95920" bIns="47960" rtlCol="0"/>
          <a:lstStyle>
            <a:lvl1pPr algn="r">
              <a:defRPr sz="1400"/>
            </a:lvl1pPr>
          </a:lstStyle>
          <a:p>
            <a:fld id="{F0389419-4E28-4B58-9AA2-383238311FDA}" type="datetimeFigureOut">
              <a:rPr lang="fr-FR" smtClean="0"/>
              <a:t>05/11/2019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277938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20" tIns="47960" rIns="95920" bIns="4796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10"/>
            <a:ext cx="5679440" cy="4029879"/>
          </a:xfrm>
          <a:prstGeom prst="rect">
            <a:avLst/>
          </a:prstGeom>
        </p:spPr>
        <p:txBody>
          <a:bodyPr vert="horz" lIns="95920" tIns="47960" rIns="95920" bIns="4796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l">
              <a:defRPr sz="14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10"/>
            <a:ext cx="3076363" cy="513507"/>
          </a:xfrm>
          <a:prstGeom prst="rect">
            <a:avLst/>
          </a:prstGeom>
        </p:spPr>
        <p:txBody>
          <a:bodyPr vert="horz" lIns="95920" tIns="47960" rIns="95920" bIns="47960" rtlCol="0" anchor="b"/>
          <a:lstStyle>
            <a:lvl1pPr algn="r">
              <a:defRPr sz="1400"/>
            </a:lvl1pPr>
          </a:lstStyle>
          <a:p>
            <a:fld id="{39DC57ED-270C-43E3-91AA-48F4CC1938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1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38617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277234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15851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554468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193085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31702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70319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08936" algn="l" defTabSz="127723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8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0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3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ED1C4103-FF01-4613-BB77-A54429AC18D2}" type="datetime4">
              <a:rPr lang="fr-FR" noProof="0" smtClean="0"/>
              <a:t>20 mai 2019</a:t>
            </a:fld>
            <a:endParaRPr lang="fr-FR" noProof="0" dirty="0"/>
          </a:p>
        </p:txBody>
      </p:sp>
      <p:sp>
        <p:nvSpPr>
          <p:cNvPr id="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3889468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d'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DA024-CC5C-49D4-9EDE-B13C9CE4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952101-6F0D-4470-B900-D7C009A83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60769C5C-EDFB-44C6-A754-7FD9C1B5A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8242" y="135808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6" name="Espace réservé pour une image  4">
            <a:extLst>
              <a:ext uri="{FF2B5EF4-FFF2-40B4-BE49-F238E27FC236}">
                <a16:creationId xmlns:a16="http://schemas.microsoft.com/office/drawing/2014/main" id="{CE83B8F1-3CFD-4C6F-B77B-684EE09D6F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43696" y="135808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1F07BDA-5AB0-410C-A329-8C06350E1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1227" y="135808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95E4514-E62C-42B5-BE1E-5F1CD3D2A789}"/>
              </a:ext>
            </a:extLst>
          </p:cNvPr>
          <p:cNvCxnSpPr/>
          <p:nvPr userDrawn="1"/>
        </p:nvCxnSpPr>
        <p:spPr>
          <a:xfrm flipH="1">
            <a:off x="914402" y="233280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5C946E34-2083-434D-8404-8F5AEE71F0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23927" y="135808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653795C-036F-4780-863C-5F5B75D45AC9}"/>
              </a:ext>
            </a:extLst>
          </p:cNvPr>
          <p:cNvCxnSpPr/>
          <p:nvPr userDrawn="1"/>
        </p:nvCxnSpPr>
        <p:spPr>
          <a:xfrm flipH="1">
            <a:off x="4643696" y="233280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Espace réservé pour une image  4">
            <a:extLst>
              <a:ext uri="{FF2B5EF4-FFF2-40B4-BE49-F238E27FC236}">
                <a16:creationId xmlns:a16="http://schemas.microsoft.com/office/drawing/2014/main" id="{6076C443-2E06-4281-8B05-53A67256EE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8242" y="2628159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4" name="Espace réservé pour une image  4">
            <a:extLst>
              <a:ext uri="{FF2B5EF4-FFF2-40B4-BE49-F238E27FC236}">
                <a16:creationId xmlns:a16="http://schemas.microsoft.com/office/drawing/2014/main" id="{AAFC24E1-75A5-4390-A26C-B3DE9FF20EE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43696" y="2628159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67AD350B-6F89-4863-9328-41F1D93BBC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1227" y="2628160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7B1C8393-42C9-4E5B-B22A-7A1C80B3392B}"/>
              </a:ext>
            </a:extLst>
          </p:cNvPr>
          <p:cNvCxnSpPr/>
          <p:nvPr userDrawn="1"/>
        </p:nvCxnSpPr>
        <p:spPr>
          <a:xfrm flipH="1">
            <a:off x="914402" y="3602884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EADC8B10-F914-44B6-855C-77AEF500D4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23927" y="2634550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674119E-EE06-45F8-B404-7D969C8F47C0}"/>
              </a:ext>
            </a:extLst>
          </p:cNvPr>
          <p:cNvCxnSpPr/>
          <p:nvPr userDrawn="1"/>
        </p:nvCxnSpPr>
        <p:spPr>
          <a:xfrm flipH="1">
            <a:off x="4643696" y="3602884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Espace réservé pour une image  4">
            <a:extLst>
              <a:ext uri="{FF2B5EF4-FFF2-40B4-BE49-F238E27FC236}">
                <a16:creationId xmlns:a16="http://schemas.microsoft.com/office/drawing/2014/main" id="{2E8B88C5-9DD3-4342-8110-493B6A4046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98242" y="3878367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0" name="Espace réservé pour une image  4">
            <a:extLst>
              <a:ext uri="{FF2B5EF4-FFF2-40B4-BE49-F238E27FC236}">
                <a16:creationId xmlns:a16="http://schemas.microsoft.com/office/drawing/2014/main" id="{11DFD99F-CCC2-490B-9103-83A0C7B5BF9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43696" y="3878367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105DF51F-34C2-49EC-92D0-D81C49BE61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1227" y="3878368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75A8DBD-F5B7-405E-B653-6D5F7E42EB8D}"/>
              </a:ext>
            </a:extLst>
          </p:cNvPr>
          <p:cNvCxnSpPr/>
          <p:nvPr userDrawn="1"/>
        </p:nvCxnSpPr>
        <p:spPr>
          <a:xfrm flipH="1">
            <a:off x="914402" y="4853092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402FF8C-DB59-4608-B517-7FD5643141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23927" y="3866242"/>
            <a:ext cx="2359026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D552D8A-671C-4599-8FC0-D56624B966E2}"/>
              </a:ext>
            </a:extLst>
          </p:cNvPr>
          <p:cNvCxnSpPr/>
          <p:nvPr userDrawn="1"/>
        </p:nvCxnSpPr>
        <p:spPr>
          <a:xfrm flipH="1">
            <a:off x="4643696" y="4853092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Espace réservé pour une image  4">
            <a:extLst>
              <a:ext uri="{FF2B5EF4-FFF2-40B4-BE49-F238E27FC236}">
                <a16:creationId xmlns:a16="http://schemas.microsoft.com/office/drawing/2014/main" id="{979E6621-7EBD-4E8A-9D3F-98667422C62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8242" y="512857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6" name="Espace réservé pour une image  4">
            <a:extLst>
              <a:ext uri="{FF2B5EF4-FFF2-40B4-BE49-F238E27FC236}">
                <a16:creationId xmlns:a16="http://schemas.microsoft.com/office/drawing/2014/main" id="{4EB9FABD-311A-46B5-803C-4468714878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643696" y="5128574"/>
            <a:ext cx="1085850" cy="974725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B039882E-C7D2-4A10-8D17-525FEF96661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227" y="512857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40312D7E-F5FE-4ADB-8526-4D9ED88C5C15}"/>
              </a:ext>
            </a:extLst>
          </p:cNvPr>
          <p:cNvCxnSpPr/>
          <p:nvPr userDrawn="1"/>
        </p:nvCxnSpPr>
        <p:spPr>
          <a:xfrm flipH="1">
            <a:off x="914402" y="610329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6AD72B51-7D15-4502-B762-932C85FC894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23927" y="5128575"/>
            <a:ext cx="2359025" cy="87475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5pPr marL="1915851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3D9F259-C0D9-40E4-B155-CD1D47C48F43}"/>
              </a:ext>
            </a:extLst>
          </p:cNvPr>
          <p:cNvCxnSpPr/>
          <p:nvPr userDrawn="1"/>
        </p:nvCxnSpPr>
        <p:spPr>
          <a:xfrm flipH="1">
            <a:off x="4643696" y="6103299"/>
            <a:ext cx="3569690" cy="0"/>
          </a:xfrm>
          <a:prstGeom prst="line">
            <a:avLst/>
          </a:prstGeom>
          <a:ln w="19050">
            <a:solidFill>
              <a:srgbClr val="54823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18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3269974" y="2277417"/>
            <a:ext cx="4765976" cy="6247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579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400" kern="1200" dirty="0" smtClean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</a:lstStyle>
          <a:p>
            <a:r>
              <a:rPr lang="fr-FR" noProof="0" dirty="0"/>
              <a:t>Merci de votre attention</a:t>
            </a:r>
          </a:p>
        </p:txBody>
      </p:sp>
      <p:sp>
        <p:nvSpPr>
          <p:cNvPr id="10" name="Espace réservé du texte 18"/>
          <p:cNvSpPr>
            <a:spLocks noGrp="1"/>
          </p:cNvSpPr>
          <p:nvPr>
            <p:ph type="body" sz="quarter" idx="10" hasCustomPrompt="1"/>
          </p:nvPr>
        </p:nvSpPr>
        <p:spPr>
          <a:xfrm>
            <a:off x="991769" y="4403563"/>
            <a:ext cx="6848148" cy="267471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z="1000" b="1" noProof="0" dirty="0">
                <a:solidFill>
                  <a:schemeClr val="tx1"/>
                </a:solidFill>
                <a:latin typeface="Calibri"/>
                <a:cs typeface="Calibri"/>
              </a:rPr>
              <a:t>Crédits photos </a:t>
            </a:r>
            <a:r>
              <a:rPr lang="fr-FR" sz="1000" noProof="0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11" name="Espace réservé du texte 20"/>
          <p:cNvSpPr>
            <a:spLocks noGrp="1"/>
          </p:cNvSpPr>
          <p:nvPr>
            <p:ph type="body" sz="quarter" idx="12" hasCustomPrompt="1"/>
          </p:nvPr>
        </p:nvSpPr>
        <p:spPr>
          <a:xfrm>
            <a:off x="3269974" y="3140287"/>
            <a:ext cx="4714240" cy="405970"/>
          </a:xfrm>
        </p:spPr>
        <p:txBody>
          <a:bodyPr>
            <a:spAutoFit/>
          </a:bodyPr>
          <a:lstStyle>
            <a:lvl1pPr marL="0" indent="0">
              <a:buFontTx/>
              <a:buNone/>
              <a:defRPr lang="fr-FR" sz="2000" kern="1200" smtClean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fr-FR" sz="2000" kern="1200" noProof="0" dirty="0">
                <a:solidFill>
                  <a:schemeClr val="bg1"/>
                </a:solidFill>
                <a:latin typeface="Calibri"/>
                <a:ea typeface="+mn-ea"/>
                <a:cs typeface="Calibri"/>
              </a:rPr>
              <a:t>Mise à jour 20 mai 2019</a:t>
            </a:r>
            <a:endParaRPr lang="fr-FR" noProof="0" dirty="0"/>
          </a:p>
        </p:txBody>
      </p:sp>
      <p:sp>
        <p:nvSpPr>
          <p:cNvPr id="12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pic>
        <p:nvPicPr>
          <p:cNvPr id="13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4" name="Espace réservé du texte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54937" y="3564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197718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9144000" cy="5998464"/>
          </a:xfrm>
          <a:prstGeom prst="rect">
            <a:avLst/>
          </a:prstGeom>
        </p:spPr>
      </p:pic>
      <p:pic>
        <p:nvPicPr>
          <p:cNvPr id="13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6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Annexes</a:t>
            </a:r>
          </a:p>
        </p:txBody>
      </p:sp>
      <p:sp>
        <p:nvSpPr>
          <p:cNvPr id="19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20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13 mai 2019</a:t>
            </a:r>
          </a:p>
        </p:txBody>
      </p:sp>
    </p:spTree>
    <p:extLst>
      <p:ext uri="{BB962C8B-B14F-4D97-AF65-F5344CB8AC3E}">
        <p14:creationId xmlns:p14="http://schemas.microsoft.com/office/powerpoint/2010/main" val="93149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12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20 mai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122334" y="1143001"/>
            <a:ext cx="2751138" cy="239369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699585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066800" y="473604"/>
            <a:ext cx="3505200" cy="14380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7390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323489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7ADA7C-03B8-49D0-A935-DE3625BD6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id="{72E9C4E7-2BF2-4AB8-9707-825FA5757113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763" y="1835150"/>
            <a:ext cx="4381500" cy="359029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0038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18"/>
            <a:ext cx="9144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738142" y="617538"/>
            <a:ext cx="3987800" cy="12441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46554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12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20 mai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122334" y="1143001"/>
            <a:ext cx="2751138" cy="239369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85783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066800" y="473604"/>
            <a:ext cx="3505200" cy="14380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90667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ueil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597121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" name="Picture 8" descr="fondCEA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40641"/>
            <a:ext cx="9154160" cy="6011852"/>
          </a:xfrm>
          <a:prstGeom prst="rect">
            <a:avLst/>
          </a:prstGeom>
        </p:spPr>
      </p:pic>
      <p:pic>
        <p:nvPicPr>
          <p:cNvPr id="12" name="Picture 9" descr="cea_logo_small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6" y="1861047"/>
            <a:ext cx="1942272" cy="1585387"/>
          </a:xfrm>
          <a:prstGeom prst="rect">
            <a:avLst/>
          </a:prstGeom>
          <a:effectLst>
            <a:outerShdw blurRad="517525" dist="38100" dir="2700000" algn="tl" rotWithShape="0">
              <a:srgbClr val="000000">
                <a:alpha val="33000"/>
              </a:srgbClr>
            </a:outerShdw>
          </a:effectLst>
        </p:spPr>
      </p:pic>
      <p:sp>
        <p:nvSpPr>
          <p:cNvPr id="15" name="Espace réservé du texte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3277" y="4461090"/>
            <a:ext cx="6572852" cy="599869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3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TITRE À VENIR</a:t>
            </a:r>
          </a:p>
        </p:txBody>
      </p:sp>
      <p:sp>
        <p:nvSpPr>
          <p:cNvPr id="17" name="Titre 3"/>
          <p:cNvSpPr txBox="1">
            <a:spLocks/>
          </p:cNvSpPr>
          <p:nvPr userDrawn="1"/>
        </p:nvSpPr>
        <p:spPr>
          <a:xfrm>
            <a:off x="843276" y="3757134"/>
            <a:ext cx="7860672" cy="350340"/>
          </a:xfrm>
          <a:prstGeom prst="rect">
            <a:avLst/>
          </a:prstGeom>
        </p:spPr>
        <p:txBody>
          <a:bodyPr lIns="127723" tIns="63862" rIns="127723" bIns="63862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700" noProof="0" dirty="0">
                <a:solidFill>
                  <a:schemeClr val="bg1"/>
                </a:solidFill>
                <a:latin typeface="Calibri"/>
                <a:cs typeface="Calibri"/>
              </a:rPr>
              <a:t>DE LA RECHERCHE À L’INDUSTRIE</a:t>
            </a:r>
          </a:p>
        </p:txBody>
      </p:sp>
      <p:sp>
        <p:nvSpPr>
          <p:cNvPr id="18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9" name="Espace réservé du texte 12"/>
          <p:cNvSpPr>
            <a:spLocks noGrp="1"/>
          </p:cNvSpPr>
          <p:nvPr>
            <p:ph type="body" sz="quarter" idx="12" hasCustomPrompt="1"/>
          </p:nvPr>
        </p:nvSpPr>
        <p:spPr>
          <a:xfrm>
            <a:off x="843277" y="5122102"/>
            <a:ext cx="2942010" cy="3090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fld id="{B5559CBA-976B-4265-9B41-694881203DBF}" type="datetime4">
              <a:rPr lang="fr-FR" noProof="0" smtClean="0"/>
              <a:t>20 mai 2019</a:t>
            </a:fld>
            <a:endParaRPr lang="fr-FR" noProof="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3"/>
          </p:nvPr>
        </p:nvSpPr>
        <p:spPr>
          <a:xfrm>
            <a:off x="5122334" y="1143001"/>
            <a:ext cx="2751138" cy="239369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4777" y="5469234"/>
            <a:ext cx="2942010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 dirty="0"/>
              <a:t>Auteur</a:t>
            </a:r>
          </a:p>
        </p:txBody>
      </p:sp>
    </p:spTree>
    <p:extLst>
      <p:ext uri="{BB962C8B-B14F-4D97-AF65-F5344CB8AC3E}">
        <p14:creationId xmlns:p14="http://schemas.microsoft.com/office/powerpoint/2010/main" val="42050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dirty="0"/>
              <a:t>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142796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7ADA7C-03B8-49D0-A935-DE3625BD6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id="{72E9C4E7-2BF2-4AB8-9707-825FA5757113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763" y="1835150"/>
            <a:ext cx="4381500" cy="359029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48433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18"/>
            <a:ext cx="9144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738142" y="617538"/>
            <a:ext cx="3987800" cy="124414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1349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-titre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1" descr="fondCEA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412"/>
            <a:ext cx="9144000" cy="5998464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1066800" y="473604"/>
            <a:ext cx="3505200" cy="143804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528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60824" y="1630411"/>
            <a:ext cx="7886700" cy="1236967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 marL="1676370" indent="-23948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-"/>
              <a:defRPr sz="1200"/>
            </a:lvl4pPr>
            <a:lvl5pPr marL="2155332" indent="-23948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200"/>
            </a:lvl5pPr>
          </a:lstStyle>
          <a:p>
            <a:pPr lvl="0"/>
            <a:r>
              <a:rPr lang="fr-FR" noProof="0" smtClean="0"/>
              <a:t>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151394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aut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825" y="1067647"/>
            <a:ext cx="7924376" cy="378270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fr-FR" noProof="0" dirty="0"/>
              <a:t>Texte simple de la diapositive</a:t>
            </a:r>
          </a:p>
        </p:txBody>
      </p:sp>
    </p:spTree>
    <p:extLst>
      <p:ext uri="{BB962C8B-B14F-4D97-AF65-F5344CB8AC3E}">
        <p14:creationId xmlns:p14="http://schemas.microsoft.com/office/powerpoint/2010/main" val="177697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A0520F-F2B4-4144-B2A0-D31492DE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0C283F-3F6C-463B-B6FF-C5A1120E7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A0235D1-1CA4-4813-8F9E-8EA6F5F92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27" name="Titre 4">
            <a:extLst>
              <a:ext uri="{FF2B5EF4-FFF2-40B4-BE49-F238E27FC236}">
                <a16:creationId xmlns:a16="http://schemas.microsoft.com/office/drawing/2014/main" id="{9EB6429C-6B7C-4EE1-B9DC-E41E0338FCE4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Espace réservé pour une image  28">
            <a:extLst>
              <a:ext uri="{FF2B5EF4-FFF2-40B4-BE49-F238E27FC236}">
                <a16:creationId xmlns:a16="http://schemas.microsoft.com/office/drawing/2014/main" id="{00B39465-DFB6-4F0B-AD93-34B67A43F556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31444" y="1835212"/>
            <a:ext cx="1521946" cy="195071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31" name="Espace réservé pour une image  30">
            <a:extLst>
              <a:ext uri="{FF2B5EF4-FFF2-40B4-BE49-F238E27FC236}">
                <a16:creationId xmlns:a16="http://schemas.microsoft.com/office/drawing/2014/main" id="{05215E8A-C584-469C-8777-F84DF88AD457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752037" y="1835212"/>
            <a:ext cx="1478663" cy="119856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33" name="Espace réservé pour une image  32">
            <a:extLst>
              <a:ext uri="{FF2B5EF4-FFF2-40B4-BE49-F238E27FC236}">
                <a16:creationId xmlns:a16="http://schemas.microsoft.com/office/drawing/2014/main" id="{F295F236-0258-44BD-A085-BC26E990060E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334674" y="1835151"/>
            <a:ext cx="1178590" cy="1280980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10F23775-F583-446B-ADBA-A32E31D6D2F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328279" y="3298825"/>
            <a:ext cx="1184516" cy="113810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CBB53359-B79D-4793-A0BA-531D16C92DB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757364" y="3201989"/>
            <a:ext cx="1466941" cy="583936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39" name="Espace réservé pour une image  38">
            <a:extLst>
              <a:ext uri="{FF2B5EF4-FFF2-40B4-BE49-F238E27FC236}">
                <a16:creationId xmlns:a16="http://schemas.microsoft.com/office/drawing/2014/main" id="{7629CC81-1DE8-42E7-8943-496B487C7A15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31763" y="3968619"/>
            <a:ext cx="1517650" cy="527181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3D9A0616-6187-42B8-A49C-5704495AFA0F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31763" y="4673601"/>
            <a:ext cx="1517650" cy="60564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3" name="Espace réservé pour une image  42">
            <a:extLst>
              <a:ext uri="{FF2B5EF4-FFF2-40B4-BE49-F238E27FC236}">
                <a16:creationId xmlns:a16="http://schemas.microsoft.com/office/drawing/2014/main" id="{10BA3FEF-381F-4AA8-9215-136F5361141D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1752037" y="3968619"/>
            <a:ext cx="1466850" cy="1310624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5" name="Espace réservé pour une image  44">
            <a:extLst>
              <a:ext uri="{FF2B5EF4-FFF2-40B4-BE49-F238E27FC236}">
                <a16:creationId xmlns:a16="http://schemas.microsoft.com/office/drawing/2014/main" id="{8FD27BC5-345B-4477-941A-3575E8185B4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319464" y="4619627"/>
            <a:ext cx="1193800" cy="659616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42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chapitre avec champ ph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D946C-1F13-4F67-B8D1-64EF5CF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37902D-B358-44BD-9A3B-CD8E2882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7ADA7C-03B8-49D0-A935-DE3625BD6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065"/>
            <a:ext cx="9144000" cy="5808504"/>
          </a:xfrm>
          <a:prstGeom prst="rect">
            <a:avLst/>
          </a:prstGeom>
        </p:spPr>
      </p:pic>
      <p:sp>
        <p:nvSpPr>
          <p:cNvPr id="15" name="Titre 4">
            <a:extLst>
              <a:ext uri="{FF2B5EF4-FFF2-40B4-BE49-F238E27FC236}">
                <a16:creationId xmlns:a16="http://schemas.microsoft.com/office/drawing/2014/main" id="{72E9C4E7-2BF2-4AB8-9707-825FA5757113}"/>
              </a:ext>
            </a:extLst>
          </p:cNvPr>
          <p:cNvSpPr txBox="1">
            <a:spLocks/>
          </p:cNvSpPr>
          <p:nvPr userDrawn="1"/>
        </p:nvSpPr>
        <p:spPr>
          <a:xfrm>
            <a:off x="4572000" y="2824702"/>
            <a:ext cx="3700463" cy="11985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733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E6D00721-9CE1-4CF1-AD6A-47E2B8CCCC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1763" y="1835150"/>
            <a:ext cx="4381500" cy="359029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838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gris avec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nd_ppt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18"/>
            <a:ext cx="9144000" cy="602154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 noProof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‹N°›</a:t>
            </a:fld>
            <a:endParaRPr lang="fr-FR" sz="100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" y="5961053"/>
            <a:ext cx="9143999" cy="896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fr-FR" sz="2500" noProof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834777" y="6158142"/>
            <a:ext cx="7782330" cy="422128"/>
          </a:xfrm>
          <a:prstGeom prst="rect">
            <a:avLst/>
          </a:prstGeom>
          <a:noFill/>
        </p:spPr>
        <p:txBody>
          <a:bodyPr wrap="square" lIns="127723" tIns="63862" rIns="127723" bIns="63862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fr-FR" sz="1500" kern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Commissariat à l’énergie atomique et aux énergies alternatives - </a:t>
            </a:r>
            <a:r>
              <a:rPr lang="fr-FR" sz="1500" kern="0" noProof="0" dirty="0">
                <a:solidFill>
                  <a:srgbClr val="A50119"/>
                </a:solidFill>
                <a:latin typeface="Calibri"/>
                <a:cs typeface="Calibri"/>
              </a:rPr>
              <a:t>www.cea.fr</a:t>
            </a: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11" hasCustomPrompt="1"/>
          </p:nvPr>
        </p:nvSpPr>
        <p:spPr>
          <a:xfrm>
            <a:off x="845677" y="4801464"/>
            <a:ext cx="1604435" cy="180049"/>
          </a:xfrm>
        </p:spPr>
        <p:txBody>
          <a:bodyPr wrap="square" tIns="0" bIns="0">
            <a:spAutoFit/>
          </a:bodyPr>
          <a:lstStyle>
            <a:lvl1pPr marL="0" indent="0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 noProof="0" dirty="0"/>
              <a:t>Partie 1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738142" y="617538"/>
            <a:ext cx="3987800" cy="124414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08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>
            <a:spLocks noGrp="1"/>
          </p:cNvSpPr>
          <p:nvPr>
            <p:ph type="title"/>
          </p:nvPr>
        </p:nvSpPr>
        <p:spPr>
          <a:xfrm>
            <a:off x="1107440" y="196178"/>
            <a:ext cx="8229600" cy="379192"/>
          </a:xfrm>
          <a:prstGeom prst="rect">
            <a:avLst/>
          </a:prstGeom>
        </p:spPr>
        <p:txBody>
          <a:bodyPr vert="horz" lIns="127723" tIns="50285" rIns="127723" bIns="50285" rtlCol="0" anchor="ctr">
            <a:spAutoFit/>
          </a:bodyPr>
          <a:lstStyle>
            <a:lvl1pPr>
              <a:defRPr cap="none" baseline="0"/>
            </a:lvl1pPr>
          </a:lstStyle>
          <a:p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691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293436"/>
            <a:ext cx="7886700" cy="1382648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7"/>
            <a:ext cx="9144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-25706"/>
            <a:ext cx="9143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3526" y="6627317"/>
            <a:ext cx="970475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66" y="-25707"/>
            <a:ext cx="970475" cy="783772"/>
          </a:xfrm>
          <a:prstGeom prst="rect">
            <a:avLst/>
          </a:prstGeom>
          <a:solidFill>
            <a:srgbClr val="C117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67891" y="6665909"/>
            <a:ext cx="627944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5" descr="cea_logo_typo2_small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24966"/>
            <a:ext cx="612339" cy="3464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4395374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 userDrawn="1"/>
        </p:nvSpPr>
        <p:spPr>
          <a:xfrm>
            <a:off x="6593653" y="6666681"/>
            <a:ext cx="1583653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77F22B5-7D27-43F2-84DD-15A13BA901E0}" type="datetime4">
              <a:rPr lang="fr-FR" sz="110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5 novembre 2019</a:t>
            </a:fld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52" y="6635131"/>
            <a:ext cx="4132448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WeTest</a:t>
            </a:r>
            <a:r>
              <a:rPr lang="fr-FR" sz="1000" kern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– Tests automation utility for EPICS</a:t>
            </a:r>
            <a:endParaRPr lang="fr-FR" sz="1000" kern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4961466" y="6658217"/>
            <a:ext cx="1030264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 smtClean="0">
                <a:latin typeface="Calibri" panose="020F0502020204030204" pitchFamily="34" charset="0"/>
              </a:rPr>
              <a:t>Francis GOHIER</a:t>
            </a:r>
            <a:endParaRPr lang="fr-FR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4" r:id="rId2"/>
    <p:sldLayoutId id="2147483705" r:id="rId3"/>
    <p:sldLayoutId id="2147483706" r:id="rId4"/>
    <p:sldLayoutId id="2147483709" r:id="rId5"/>
    <p:sldLayoutId id="2147483710" r:id="rId6"/>
    <p:sldLayoutId id="2147483711" r:id="rId7"/>
    <p:sldLayoutId id="2147483708" r:id="rId8"/>
    <p:sldLayoutId id="2147483707" r:id="rId9"/>
    <p:sldLayoutId id="2147483732" r:id="rId10"/>
    <p:sldLayoutId id="2147483701" r:id="rId11"/>
    <p:sldLayoutId id="2147483702" r:id="rId12"/>
  </p:sldLayoutIdLst>
  <p:timing>
    <p:tnLst>
      <p:par>
        <p:cTn id="1" dur="indefinite" restart="never" nodeType="tmRoot"/>
      </p:par>
    </p:tnLst>
  </p:timing>
  <p:hf hd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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293436"/>
            <a:ext cx="7886700" cy="1382648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7"/>
            <a:ext cx="9144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-25706"/>
            <a:ext cx="9143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3526" y="6627317"/>
            <a:ext cx="970475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66" y="-25707"/>
            <a:ext cx="970475" cy="783772"/>
          </a:xfrm>
          <a:prstGeom prst="rect">
            <a:avLst/>
          </a:prstGeom>
          <a:solidFill>
            <a:srgbClr val="C117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67891" y="6665909"/>
            <a:ext cx="627944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5" descr="cea_logo_typo2_smal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24966"/>
            <a:ext cx="612339" cy="3464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4395374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 userDrawn="1"/>
        </p:nvSpPr>
        <p:spPr>
          <a:xfrm>
            <a:off x="6593653" y="6666681"/>
            <a:ext cx="1583653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77F22B5-7D27-43F2-84DD-15A13BA901E0}" type="datetime4">
              <a:rPr lang="fr-FR" sz="110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5 novembre 2019</a:t>
            </a:fld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52" y="6635131"/>
            <a:ext cx="4132448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Calibri"/>
              </a:rPr>
              <a:t>WeTest</a:t>
            </a:r>
            <a:r>
              <a:rPr lang="fr-FR" sz="1000" kern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Calibri"/>
              </a:rPr>
              <a:t> – Tests automation utility for EPICS</a:t>
            </a:r>
            <a:endParaRPr lang="fr-FR" sz="1000" kern="0" dirty="0">
              <a:solidFill>
                <a:schemeClr val="bg1">
                  <a:lumMod val="50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4961466" y="6658217"/>
            <a:ext cx="1030264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 smtClean="0">
                <a:latin typeface="Calibri" panose="020F0502020204030204" pitchFamily="34" charset="0"/>
              </a:rPr>
              <a:t>Francis GOHIER</a:t>
            </a:r>
            <a:endParaRPr lang="fr-FR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6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9" r:id="rId3"/>
    <p:sldLayoutId id="2147483717" r:id="rId4"/>
    <p:sldLayoutId id="2147483718" r:id="rId5"/>
  </p:sldLayoutIdLst>
  <p:timing>
    <p:tnLst>
      <p:par>
        <p:cTn id="1" dur="indefinite" restart="never" nodeType="tmRoot"/>
      </p:par>
    </p:tnLst>
  </p:timing>
  <p:hf hd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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2" y="1293436"/>
            <a:ext cx="7886700" cy="1382648"/>
          </a:xfrm>
          <a:prstGeom prst="rect">
            <a:avLst/>
          </a:prstGeom>
        </p:spPr>
        <p:txBody>
          <a:bodyPr vert="horz" lIns="127723" tIns="63862" rIns="127723" bIns="63862" rtlCol="0">
            <a:sp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25817"/>
            <a:ext cx="9144000" cy="234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-25706"/>
            <a:ext cx="9143999" cy="791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r>
              <a:rPr lang="en-US" sz="25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173526" y="6627317"/>
            <a:ext cx="970475" cy="235568"/>
          </a:xfrm>
          <a:prstGeom prst="rect">
            <a:avLst/>
          </a:prstGeom>
          <a:solidFill>
            <a:srgbClr val="B115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466" y="-25707"/>
            <a:ext cx="970475" cy="783772"/>
          </a:xfrm>
          <a:prstGeom prst="rect">
            <a:avLst/>
          </a:prstGeom>
          <a:solidFill>
            <a:srgbClr val="C1172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sz="2500">
              <a:solidFill>
                <a:schemeClr val="accent1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367891" y="6665909"/>
            <a:ext cx="627944" cy="153888"/>
          </a:xfrm>
          <a:prstGeom prst="rect">
            <a:avLst/>
          </a:prstGeom>
        </p:spPr>
        <p:txBody>
          <a:bodyPr lIns="72000" tIns="0" rIns="72000" bIns="0">
            <a:spAutoFit/>
          </a:bodyPr>
          <a:lstStyle>
            <a:lvl1pPr>
              <a:defRPr/>
            </a:lvl1pPr>
          </a:lstStyle>
          <a:p>
            <a:pPr algn="ctr"/>
            <a:fld id="{53F0B3ED-4F75-49BF-B028-1A262D3A6E64}" type="slidenum">
              <a:rPr lang="fr-FR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‹N°›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25" descr="cea_logo_typo2_small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24966"/>
            <a:ext cx="612339" cy="3464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07441" y="196179"/>
            <a:ext cx="4395374" cy="379192"/>
          </a:xfrm>
          <a:prstGeom prst="rect">
            <a:avLst/>
          </a:prstGeom>
        </p:spPr>
        <p:txBody>
          <a:bodyPr vert="horz" wrap="square" lIns="127723" tIns="50285" rIns="127723" bIns="50285" rtlCol="0" anchor="ctr">
            <a:sp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5" name="Espace réservé du texte 12"/>
          <p:cNvSpPr txBox="1">
            <a:spLocks/>
          </p:cNvSpPr>
          <p:nvPr userDrawn="1"/>
        </p:nvSpPr>
        <p:spPr>
          <a:xfrm>
            <a:off x="6593653" y="6666681"/>
            <a:ext cx="1583653" cy="152349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900" b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77F22B5-7D27-43F2-84DD-15A13BA901E0}" type="datetime4">
              <a:rPr lang="fr-FR" sz="110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5 novembre 2019</a:t>
            </a:fld>
            <a:endParaRPr lang="fr-FR" sz="11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652" y="6635131"/>
            <a:ext cx="4132448" cy="195438"/>
          </a:xfrm>
          <a:prstGeom prst="rect">
            <a:avLst/>
          </a:prstGeom>
        </p:spPr>
        <p:txBody>
          <a:bodyPr wrap="square" lIns="72000" tIns="0" rIns="72000" bIns="0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000" kern="0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Calibri"/>
              </a:rPr>
              <a:t>WeTest</a:t>
            </a:r>
            <a:r>
              <a:rPr lang="fr-FR" sz="1000" kern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Calibri"/>
              </a:rPr>
              <a:t> – Tests automation utility for EPICS</a:t>
            </a:r>
            <a:endParaRPr lang="fr-FR" sz="1000" kern="0" dirty="0">
              <a:solidFill>
                <a:schemeClr val="bg1">
                  <a:lumMod val="50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4961466" y="6658217"/>
            <a:ext cx="1030264" cy="169277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r>
              <a:rPr lang="fr-FR" sz="1100" dirty="0" smtClean="0">
                <a:latin typeface="Calibri" panose="020F0502020204030204" pitchFamily="34" charset="0"/>
              </a:rPr>
              <a:t>Francis GOHIER</a:t>
            </a:r>
            <a:endParaRPr lang="fr-FR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6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31" r:id="rId3"/>
    <p:sldLayoutId id="2147483729" r:id="rId4"/>
    <p:sldLayoutId id="2147483730" r:id="rId5"/>
  </p:sldLayoutIdLst>
  <p:timing>
    <p:tnLst>
      <p:par>
        <p:cTn id="1" dur="indefinite" restart="never" nodeType="tmRoot"/>
      </p:par>
    </p:tnLst>
  </p:timing>
  <p:hf hdr="0"/>
  <p:txStyles>
    <p:titleStyle>
      <a:lvl1pPr marL="0" algn="l" defTabSz="957925" rtl="0" eaLnBrk="1" latinLnBrk="0" hangingPunct="1">
        <a:lnSpc>
          <a:spcPct val="80000"/>
        </a:lnSpc>
        <a:spcBef>
          <a:spcPct val="0"/>
        </a:spcBef>
        <a:buNone/>
        <a:defRPr lang="fr-FR" sz="2200" b="1" kern="1200" cap="none" baseline="0" dirty="0">
          <a:solidFill>
            <a:schemeClr val="bg2">
              <a:lumMod val="50000"/>
            </a:schemeClr>
          </a:solidFill>
          <a:latin typeface="Calibri"/>
          <a:ea typeface="+mj-ea"/>
          <a:cs typeface="+mj-cs"/>
        </a:defRPr>
      </a:lvl1pPr>
    </p:titleStyle>
    <p:bodyStyle>
      <a:lvl1pPr marL="239481" indent="-239481" algn="l" defTabSz="957925" rtl="0" eaLnBrk="1" latinLnBrk="0" hangingPunct="1">
        <a:lnSpc>
          <a:spcPct val="90000"/>
        </a:lnSpc>
        <a:spcBef>
          <a:spcPts val="1048"/>
        </a:spcBef>
        <a:buClr>
          <a:srgbClr val="548235"/>
        </a:buClr>
        <a:buSzPct val="80000"/>
        <a:buFont typeface="Wingdings 3" panose="05040102010807070707" pitchFamily="18" charset="2"/>
        <a:buChar char="u"/>
        <a:defRPr sz="1800" b="1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1pPr>
      <a:lvl2pPr marL="718444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6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2pPr>
      <a:lvl3pPr marL="1197407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4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3pPr>
      <a:lvl4pPr marL="1676370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Calibri" panose="020F0502020204030204" pitchFamily="34" charset="0"/>
        <a:buChar char="-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4pPr>
      <a:lvl5pPr marL="2155332" indent="-239481" algn="l" defTabSz="957925" rtl="0" eaLnBrk="1" latinLnBrk="0" hangingPunct="1">
        <a:lnSpc>
          <a:spcPct val="90000"/>
        </a:lnSpc>
        <a:spcBef>
          <a:spcPts val="524"/>
        </a:spcBef>
        <a:buClr>
          <a:srgbClr val="548235"/>
        </a:buClr>
        <a:buFont typeface="Wingdings" panose="05000000000000000000" pitchFamily="2" charset="2"/>
        <a:buChar char="§"/>
        <a:defRPr sz="1200" kern="1200">
          <a:solidFill>
            <a:schemeClr val="bg2">
              <a:lumMod val="50000"/>
            </a:schemeClr>
          </a:solidFill>
          <a:latin typeface="Calibri" charset="0"/>
          <a:ea typeface="Calibri" charset="0"/>
          <a:cs typeface="Calibri" charset="0"/>
        </a:defRPr>
      </a:lvl5pPr>
      <a:lvl6pPr marL="2634295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3258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2220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1183" indent="-239481" algn="l" defTabSz="957925" rtl="0" eaLnBrk="1" latinLnBrk="0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63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925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88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851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814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776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739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702" algn="l" defTabSz="9579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portlab.com/docs/reportlab-userguide.pdf" TargetMode="External"/><Relationship Id="rId2" Type="http://schemas.openxmlformats.org/officeDocument/2006/relationships/image" Target="../media/image51.jf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hyperlink" Target="https://drf-gitlab.cea.fr/epics-tools/mockioc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843276" y="4461090"/>
            <a:ext cx="7951657" cy="599869"/>
          </a:xfrm>
        </p:spPr>
        <p:txBody>
          <a:bodyPr/>
          <a:lstStyle/>
          <a:p>
            <a:r>
              <a:rPr lang="fr-FR" dirty="0" err="1" smtClean="0"/>
              <a:t>WeTest</a:t>
            </a:r>
            <a:r>
              <a:rPr lang="fr-FR" dirty="0" smtClean="0"/>
              <a:t> - Tests automation utility for EPICS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Novembre 5</a:t>
            </a:r>
            <a:r>
              <a:rPr lang="fr-FR" baseline="30000" dirty="0" smtClean="0"/>
              <a:t>th</a:t>
            </a:r>
            <a:r>
              <a:rPr lang="fr-FR" dirty="0" smtClean="0"/>
              <a:t> 2019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Francis Gohier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66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0" y="196179"/>
            <a:ext cx="8036559" cy="379192"/>
          </a:xfrm>
        </p:spPr>
        <p:txBody>
          <a:bodyPr/>
          <a:lstStyle/>
          <a:p>
            <a:r>
              <a:rPr lang="en-US" dirty="0" smtClean="0"/>
              <a:t>Writing a scenario file : </a:t>
            </a:r>
            <a:r>
              <a:rPr lang="en-US" dirty="0" smtClean="0">
                <a:solidFill>
                  <a:srgbClr val="C00000"/>
                </a:solidFill>
              </a:rPr>
              <a:t>Example - Use Cases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10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contenu 9"/>
          <p:cNvSpPr>
            <a:spLocks noGrp="1"/>
          </p:cNvSpPr>
          <p:nvPr>
            <p:ph idx="1"/>
          </p:nvPr>
        </p:nvSpPr>
        <p:spPr>
          <a:xfrm>
            <a:off x="207434" y="779810"/>
            <a:ext cx="3665386" cy="405970"/>
          </a:xfrm>
        </p:spPr>
        <p:txBody>
          <a:bodyPr/>
          <a:lstStyle/>
          <a:p>
            <a:r>
              <a:rPr lang="en-GB" dirty="0" smtClean="0"/>
              <a:t>tests hardware range of values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70"/>
          <a:stretch/>
        </p:blipFill>
        <p:spPr>
          <a:xfrm>
            <a:off x="25168" y="1196440"/>
            <a:ext cx="5147389" cy="155425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2" r="3655" b="56803"/>
          <a:stretch/>
        </p:blipFill>
        <p:spPr>
          <a:xfrm>
            <a:off x="25168" y="3166795"/>
            <a:ext cx="4959213" cy="175077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01" r="11887" b="34075"/>
          <a:stretch/>
        </p:blipFill>
        <p:spPr>
          <a:xfrm>
            <a:off x="25168" y="5323543"/>
            <a:ext cx="4535505" cy="129129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48" r="36876" b="21989"/>
          <a:stretch/>
        </p:blipFill>
        <p:spPr>
          <a:xfrm>
            <a:off x="5589411" y="1184326"/>
            <a:ext cx="3249255" cy="89281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1" r="38345"/>
          <a:stretch/>
        </p:blipFill>
        <p:spPr>
          <a:xfrm>
            <a:off x="5589411" y="3162204"/>
            <a:ext cx="3173594" cy="17078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Espace réservé du contenu 9"/>
          <p:cNvSpPr txBox="1">
            <a:spLocks/>
          </p:cNvSpPr>
          <p:nvPr/>
        </p:nvSpPr>
        <p:spPr>
          <a:xfrm>
            <a:off x="207434" y="2760824"/>
            <a:ext cx="5161842" cy="4059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tests min a average computation off a waveform</a:t>
            </a:r>
          </a:p>
        </p:txBody>
      </p:sp>
      <p:sp>
        <p:nvSpPr>
          <p:cNvPr id="18" name="Espace réservé du contenu 9"/>
          <p:cNvSpPr txBox="1">
            <a:spLocks/>
          </p:cNvSpPr>
          <p:nvPr/>
        </p:nvSpPr>
        <p:spPr>
          <a:xfrm>
            <a:off x="207434" y="4917573"/>
            <a:ext cx="3777690" cy="4059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wait to reach given condition</a:t>
            </a:r>
          </a:p>
        </p:txBody>
      </p:sp>
      <p:sp>
        <p:nvSpPr>
          <p:cNvPr id="19" name="Espace réservé du contenu 9"/>
          <p:cNvSpPr txBox="1">
            <a:spLocks/>
          </p:cNvSpPr>
          <p:nvPr/>
        </p:nvSpPr>
        <p:spPr>
          <a:xfrm>
            <a:off x="5589411" y="2765415"/>
            <a:ext cx="2944989" cy="4059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test controller refusal</a:t>
            </a:r>
          </a:p>
        </p:txBody>
      </p:sp>
      <p:sp>
        <p:nvSpPr>
          <p:cNvPr id="20" name="Espace réservé du contenu 9"/>
          <p:cNvSpPr txBox="1">
            <a:spLocks/>
          </p:cNvSpPr>
          <p:nvPr/>
        </p:nvSpPr>
        <p:spPr>
          <a:xfrm>
            <a:off x="5589411" y="778356"/>
            <a:ext cx="3046589" cy="4059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test multiple </a:t>
            </a:r>
            <a:r>
              <a:rPr lang="en-GB" dirty="0" err="1" smtClean="0"/>
              <a:t>enum</a:t>
            </a:r>
            <a:r>
              <a:rPr lang="en-GB" dirty="0" smtClean="0"/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8580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8" t="211" r="29090" b="55717"/>
          <a:stretch/>
        </p:blipFill>
        <p:spPr>
          <a:xfrm>
            <a:off x="67734" y="1023906"/>
            <a:ext cx="3881568" cy="337876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0" y="199577"/>
            <a:ext cx="8036559" cy="372396"/>
          </a:xfrm>
        </p:spPr>
        <p:txBody>
          <a:bodyPr/>
          <a:lstStyle/>
          <a:p>
            <a:r>
              <a:rPr lang="en-US" dirty="0" smtClean="0"/>
              <a:t>Writing a scenario file : </a:t>
            </a:r>
            <a:r>
              <a:rPr lang="en-US" dirty="0" err="1" smtClean="0">
                <a:solidFill>
                  <a:srgbClr val="C00000"/>
                </a:solidFill>
              </a:rPr>
              <a:t>Config</a:t>
            </a:r>
            <a:r>
              <a:rPr lang="en-US" dirty="0" smtClean="0">
                <a:solidFill>
                  <a:srgbClr val="C00000"/>
                </a:solidFill>
              </a:rPr>
              <a:t> block and Version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11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Espace réservé du contenu 9"/>
          <p:cNvSpPr>
            <a:spLocks noGrp="1"/>
          </p:cNvSpPr>
          <p:nvPr>
            <p:ph idx="1"/>
          </p:nvPr>
        </p:nvSpPr>
        <p:spPr>
          <a:xfrm>
            <a:off x="3315694" y="846105"/>
            <a:ext cx="5768671" cy="5545839"/>
          </a:xfrm>
        </p:spPr>
        <p:txBody>
          <a:bodyPr/>
          <a:lstStyle/>
          <a:p>
            <a:r>
              <a:rPr lang="en-GB" dirty="0" err="1" smtClean="0">
                <a:solidFill>
                  <a:srgbClr val="C00000"/>
                </a:solidFill>
              </a:rPr>
              <a:t>config</a:t>
            </a:r>
            <a:r>
              <a:rPr lang="en-GB" dirty="0" smtClean="0"/>
              <a:t> </a:t>
            </a:r>
            <a:r>
              <a:rPr lang="en-GB" dirty="0"/>
              <a:t>block</a:t>
            </a:r>
            <a:r>
              <a:rPr lang="en-GB" dirty="0" smtClean="0"/>
              <a:t> configures the scenario’s tests block</a:t>
            </a:r>
          </a:p>
          <a:p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</a:rPr>
              <a:t>name</a:t>
            </a:r>
            <a:r>
              <a:rPr lang="en-GB" dirty="0" smtClean="0"/>
              <a:t> in the </a:t>
            </a:r>
            <a:r>
              <a:rPr lang="en-GB" dirty="0" err="1" smtClean="0"/>
              <a:t>config</a:t>
            </a:r>
            <a:r>
              <a:rPr lang="en-GB" dirty="0" smtClean="0"/>
              <a:t> block corresponds to the scenario name</a:t>
            </a:r>
          </a:p>
          <a:p>
            <a:endParaRPr lang="en-GB" dirty="0"/>
          </a:p>
          <a:p>
            <a:r>
              <a:rPr lang="en-GB" dirty="0" smtClean="0">
                <a:solidFill>
                  <a:srgbClr val="C00000"/>
                </a:solidFill>
              </a:rPr>
              <a:t>type</a:t>
            </a:r>
            <a:r>
              <a:rPr lang="en-GB" dirty="0" smtClean="0"/>
              <a:t> determines if the scenario’s tests are “functional” or “unit”.</a:t>
            </a:r>
          </a:p>
          <a:p>
            <a:pPr marL="478963" lvl="1" indent="0">
              <a:buNone/>
            </a:pPr>
            <a:r>
              <a:rPr lang="en-GB" dirty="0" smtClean="0"/>
              <a:t>Unit tests are shuffled to be executed in random order</a:t>
            </a:r>
            <a:br>
              <a:rPr lang="en-GB" dirty="0" smtClean="0"/>
            </a:br>
            <a:r>
              <a:rPr lang="en-GB" dirty="0" smtClean="0"/>
              <a:t>(yet the subtests stay in the same order within each test)</a:t>
            </a:r>
          </a:p>
          <a:p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prefix</a:t>
            </a:r>
            <a:r>
              <a:rPr lang="en-GB" dirty="0" smtClean="0"/>
              <a:t> will be prepended to each test’s prefix</a:t>
            </a:r>
          </a:p>
          <a:p>
            <a:endParaRPr lang="en-GB" dirty="0"/>
          </a:p>
          <a:p>
            <a:r>
              <a:rPr lang="en-GB" dirty="0" smtClean="0"/>
              <a:t>other fields define the default </a:t>
            </a:r>
            <a:r>
              <a:rPr lang="en-GB" dirty="0" err="1" smtClean="0"/>
              <a:t>fallback</a:t>
            </a:r>
            <a:r>
              <a:rPr lang="en-GB" dirty="0" smtClean="0"/>
              <a:t> value to use when these fields are not defined in a test.</a:t>
            </a:r>
          </a:p>
          <a:p>
            <a:pPr marL="478963" lvl="1" indent="0">
              <a:buNone/>
            </a:pPr>
            <a:r>
              <a:rPr lang="en-GB" dirty="0" err="1" smtClean="0"/>
              <a:t>use_prefix</a:t>
            </a:r>
            <a:r>
              <a:rPr lang="en-GB" dirty="0" smtClean="0"/>
              <a:t>,  delay, ignore, skip, </a:t>
            </a:r>
            <a:r>
              <a:rPr lang="en-GB" dirty="0" err="1" smtClean="0"/>
              <a:t>on_failure</a:t>
            </a:r>
            <a:r>
              <a:rPr lang="en-GB" dirty="0" smtClean="0"/>
              <a:t> and retry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>
              <a:solidFill>
                <a:srgbClr val="C00000"/>
              </a:solidFill>
            </a:endParaRPr>
          </a:p>
          <a:p>
            <a:r>
              <a:rPr lang="en-GB" dirty="0" smtClean="0">
                <a:solidFill>
                  <a:srgbClr val="C00000"/>
                </a:solidFill>
              </a:rPr>
              <a:t>version</a:t>
            </a:r>
            <a:r>
              <a:rPr lang="en-GB" dirty="0" smtClean="0"/>
              <a:t>, at the root of the file, is mandatory and used to check that the file is compatible with the version </a:t>
            </a:r>
            <a:r>
              <a:rPr lang="en-GB" dirty="0" err="1" smtClean="0"/>
              <a:t>WeTest</a:t>
            </a:r>
            <a:r>
              <a:rPr lang="en-GB" dirty="0" smtClean="0"/>
              <a:t> reading it.</a:t>
            </a:r>
          </a:p>
        </p:txBody>
      </p:sp>
      <p:sp>
        <p:nvSpPr>
          <p:cNvPr id="8" name="Rectangle 7"/>
          <p:cNvSpPr/>
          <p:nvPr/>
        </p:nvSpPr>
        <p:spPr>
          <a:xfrm>
            <a:off x="3324365" y="5160432"/>
            <a:ext cx="5760000" cy="3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</p:spTree>
    <p:extLst>
      <p:ext uri="{BB962C8B-B14F-4D97-AF65-F5344CB8AC3E}">
        <p14:creationId xmlns:p14="http://schemas.microsoft.com/office/powerpoint/2010/main" val="14073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t="56340" r="38849" b="24568"/>
          <a:stretch/>
        </p:blipFill>
        <p:spPr>
          <a:xfrm>
            <a:off x="101600" y="846104"/>
            <a:ext cx="3361267" cy="1502697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0" y="196179"/>
            <a:ext cx="8036559" cy="379192"/>
          </a:xfrm>
        </p:spPr>
        <p:txBody>
          <a:bodyPr/>
          <a:lstStyle/>
          <a:p>
            <a:r>
              <a:rPr lang="en-US" dirty="0" smtClean="0"/>
              <a:t>Writing a scenario file : </a:t>
            </a:r>
            <a:r>
              <a:rPr lang="en-US" dirty="0" smtClean="0">
                <a:solidFill>
                  <a:srgbClr val="C00000"/>
                </a:solidFill>
              </a:rPr>
              <a:t>Include block and suite name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12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Espace réservé du contenu 9"/>
          <p:cNvSpPr>
            <a:spLocks noGrp="1"/>
          </p:cNvSpPr>
          <p:nvPr>
            <p:ph idx="1"/>
          </p:nvPr>
        </p:nvSpPr>
        <p:spPr>
          <a:xfrm>
            <a:off x="3315694" y="846105"/>
            <a:ext cx="5768671" cy="6069059"/>
          </a:xfrm>
        </p:spPr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include</a:t>
            </a:r>
            <a:r>
              <a:rPr lang="en-GB" dirty="0" smtClean="0"/>
              <a:t> </a:t>
            </a:r>
            <a:r>
              <a:rPr lang="en-GB" dirty="0"/>
              <a:t>block</a:t>
            </a:r>
            <a:r>
              <a:rPr lang="en-GB" dirty="0" smtClean="0"/>
              <a:t> enables to insert other scenarios before or after the tests defined in this file</a:t>
            </a:r>
          </a:p>
          <a:p>
            <a:endParaRPr lang="en-GB" dirty="0"/>
          </a:p>
          <a:p>
            <a:r>
              <a:rPr lang="en-GB" dirty="0" smtClean="0"/>
              <a:t>Included items must specify a file name or path</a:t>
            </a:r>
          </a:p>
          <a:p>
            <a:pPr marL="478963" lvl="1" indent="0">
              <a:buNone/>
            </a:pPr>
            <a:r>
              <a:rPr lang="en-GB" dirty="0" err="1" smtClean="0"/>
              <a:t>filepath</a:t>
            </a:r>
            <a:r>
              <a:rPr lang="en-GB" dirty="0" smtClean="0"/>
              <a:t> resolution order is: absolute path, then relative to execution location, then relative to current scenario location</a:t>
            </a:r>
          </a:p>
          <a:p>
            <a:endParaRPr lang="en-GB" dirty="0"/>
          </a:p>
          <a:p>
            <a:r>
              <a:rPr lang="en-GB" dirty="0" smtClean="0"/>
              <a:t>Tests position in the include sequence is by default at the end, but can be changed by using the “tests” include keyword</a:t>
            </a:r>
          </a:p>
          <a:p>
            <a:endParaRPr lang="en-GB" dirty="0"/>
          </a:p>
          <a:p>
            <a:r>
              <a:rPr lang="en-GB" dirty="0" smtClean="0"/>
              <a:t>A scenario file can have no tests and </a:t>
            </a:r>
            <a:r>
              <a:rPr lang="en-GB" dirty="0" err="1" smtClean="0"/>
              <a:t>config</a:t>
            </a:r>
            <a:r>
              <a:rPr lang="en-GB" dirty="0" smtClean="0"/>
              <a:t> block and only an include block (as well as a version).</a:t>
            </a:r>
          </a:p>
          <a:p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macros</a:t>
            </a:r>
            <a:r>
              <a:rPr lang="en-GB" dirty="0" smtClean="0"/>
              <a:t> can be changed in the include line</a:t>
            </a:r>
            <a:endParaRPr lang="en-GB" dirty="0"/>
          </a:p>
          <a:p>
            <a:pPr marL="478963" lvl="1" indent="0">
              <a:buNone/>
            </a:pPr>
            <a:r>
              <a:rPr lang="en-GB" dirty="0" smtClean="0"/>
              <a:t>(see next slide for more information about macros)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C00000"/>
                </a:solidFill>
              </a:rPr>
              <a:t>name</a:t>
            </a:r>
            <a:r>
              <a:rPr lang="en-GB" dirty="0" smtClean="0"/>
              <a:t>, at the root of the file, is used as the </a:t>
            </a:r>
            <a:r>
              <a:rPr lang="en-GB" dirty="0">
                <a:solidFill>
                  <a:srgbClr val="C00000"/>
                </a:solidFill>
              </a:rPr>
              <a:t>suite</a:t>
            </a:r>
            <a:r>
              <a:rPr lang="en-GB" dirty="0" smtClean="0"/>
              <a:t> name.</a:t>
            </a:r>
          </a:p>
          <a:p>
            <a:pPr marL="478963" lvl="1" indent="0">
              <a:buNone/>
            </a:pPr>
            <a:r>
              <a:rPr lang="en-GB" dirty="0" smtClean="0"/>
              <a:t>Only the name defined in the topmost file (the one that is first read by </a:t>
            </a:r>
            <a:r>
              <a:rPr lang="en-GB" dirty="0" err="1" smtClean="0"/>
              <a:t>WeTest</a:t>
            </a:r>
            <a:r>
              <a:rPr lang="en-GB" dirty="0" smtClean="0"/>
              <a:t> and includes the other scenarios) is used, the other ones are ignored. This field is optional.</a:t>
            </a:r>
          </a:p>
          <a:p>
            <a:endParaRPr lang="en-GB" dirty="0" smtClean="0"/>
          </a:p>
        </p:txBody>
      </p:sp>
      <p:sp>
        <p:nvSpPr>
          <p:cNvPr id="8" name="Rectangle 7"/>
          <p:cNvSpPr/>
          <p:nvPr/>
        </p:nvSpPr>
        <p:spPr>
          <a:xfrm>
            <a:off x="3324365" y="5333998"/>
            <a:ext cx="5760000" cy="3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1" y="2949436"/>
            <a:ext cx="2572182" cy="72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0" y="196179"/>
            <a:ext cx="8036559" cy="379192"/>
          </a:xfrm>
        </p:spPr>
        <p:txBody>
          <a:bodyPr/>
          <a:lstStyle/>
          <a:p>
            <a:r>
              <a:rPr lang="en-US" dirty="0" smtClean="0"/>
              <a:t>Writing a scenario file : </a:t>
            </a:r>
            <a:r>
              <a:rPr lang="en-US" dirty="0" smtClean="0">
                <a:solidFill>
                  <a:srgbClr val="C00000"/>
                </a:solidFill>
              </a:rPr>
              <a:t>Macros block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13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Espace réservé du contenu 9"/>
          <p:cNvSpPr>
            <a:spLocks noGrp="1"/>
          </p:cNvSpPr>
          <p:nvPr>
            <p:ph idx="1"/>
          </p:nvPr>
        </p:nvSpPr>
        <p:spPr>
          <a:xfrm>
            <a:off x="3315694" y="846105"/>
            <a:ext cx="5768671" cy="5699727"/>
          </a:xfrm>
        </p:spPr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macros</a:t>
            </a:r>
            <a:r>
              <a:rPr lang="en-GB" dirty="0" smtClean="0"/>
              <a:t> </a:t>
            </a:r>
            <a:r>
              <a:rPr lang="en-GB" dirty="0"/>
              <a:t>block</a:t>
            </a:r>
            <a:r>
              <a:rPr lang="en-GB" dirty="0" smtClean="0"/>
              <a:t> enables to define a kind of variable with a name (string) and a value</a:t>
            </a:r>
            <a:endParaRPr lang="en-GB" dirty="0"/>
          </a:p>
          <a:p>
            <a:r>
              <a:rPr lang="en-GB" dirty="0" smtClean="0"/>
              <a:t>macro value can be a simple type by also maps and lists</a:t>
            </a:r>
          </a:p>
          <a:p>
            <a:endParaRPr lang="en-GB" dirty="0"/>
          </a:p>
          <a:p>
            <a:r>
              <a:rPr lang="en-GB" dirty="0" smtClean="0"/>
              <a:t>macros are set in the macros block</a:t>
            </a:r>
            <a:endParaRPr lang="en-GB" dirty="0"/>
          </a:p>
          <a:p>
            <a:r>
              <a:rPr lang="en-GB" dirty="0"/>
              <a:t>macros can also be set in the </a:t>
            </a:r>
            <a:r>
              <a:rPr lang="en-GB" dirty="0">
                <a:solidFill>
                  <a:srgbClr val="C00000"/>
                </a:solidFill>
              </a:rPr>
              <a:t>include</a:t>
            </a:r>
            <a:r>
              <a:rPr lang="en-GB" dirty="0"/>
              <a:t> </a:t>
            </a:r>
            <a:r>
              <a:rPr lang="en-GB" dirty="0" smtClean="0"/>
              <a:t>block</a:t>
            </a:r>
          </a:p>
          <a:p>
            <a:pPr marL="478963" lvl="1" indent="0">
              <a:buNone/>
            </a:pPr>
            <a:r>
              <a:rPr lang="en-GB" dirty="0" smtClean="0"/>
              <a:t>and have </a:t>
            </a:r>
            <a:r>
              <a:rPr lang="en-GB" dirty="0"/>
              <a:t>priority over </a:t>
            </a:r>
            <a:r>
              <a:rPr lang="en-GB" dirty="0" smtClean="0"/>
              <a:t>macros defined </a:t>
            </a:r>
            <a:r>
              <a:rPr lang="en-GB" dirty="0"/>
              <a:t>in the included </a:t>
            </a:r>
            <a:r>
              <a:rPr lang="en-GB" dirty="0" smtClean="0"/>
              <a:t>file 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The value of a macro is substituted anywhere in the file where </a:t>
            </a:r>
            <a:r>
              <a:rPr lang="en-GB" dirty="0">
                <a:solidFill>
                  <a:srgbClr val="C00000"/>
                </a:solidFill>
              </a:rPr>
              <a:t>$(MACRO_NAME)</a:t>
            </a:r>
            <a:r>
              <a:rPr lang="en-GB" dirty="0" smtClean="0"/>
              <a:t> or </a:t>
            </a:r>
            <a:r>
              <a:rPr lang="en-GB" dirty="0">
                <a:solidFill>
                  <a:srgbClr val="C00000"/>
                </a:solidFill>
              </a:rPr>
              <a:t>${MACRO_NAME</a:t>
            </a:r>
            <a:r>
              <a:rPr lang="en-GB" dirty="0" smtClean="0">
                <a:solidFill>
                  <a:srgbClr val="C00000"/>
                </a:solidFill>
              </a:rPr>
              <a:t>} </a:t>
            </a:r>
            <a:r>
              <a:rPr lang="en-GB" dirty="0"/>
              <a:t>is </a:t>
            </a:r>
            <a:r>
              <a:rPr lang="en-GB" dirty="0" smtClean="0"/>
              <a:t>used</a:t>
            </a:r>
          </a:p>
          <a:p>
            <a:r>
              <a:rPr lang="en-GB" dirty="0" smtClean="0"/>
              <a:t>macros can be used in the macros block</a:t>
            </a:r>
          </a:p>
          <a:p>
            <a:pPr marL="478963" lvl="1" indent="0">
              <a:buNone/>
            </a:pPr>
            <a:r>
              <a:rPr lang="en-GB" dirty="0" smtClean="0"/>
              <a:t>but should be defined before hand (previous item in the macros block as a list, or from include call)</a:t>
            </a:r>
          </a:p>
          <a:p>
            <a:endParaRPr lang="en-GB" dirty="0"/>
          </a:p>
          <a:p>
            <a:r>
              <a:rPr lang="en-GB" dirty="0" smtClean="0"/>
              <a:t>Limitations</a:t>
            </a:r>
          </a:p>
          <a:p>
            <a:pPr lvl="1"/>
            <a:r>
              <a:rPr lang="en-GB" dirty="0" smtClean="0"/>
              <a:t>dash (-) and colon (</a:t>
            </a:r>
            <a:r>
              <a:rPr lang="en-GB" dirty="0" smtClean="0">
                <a:sym typeface="Wingdings" panose="05000000000000000000" pitchFamily="2" charset="2"/>
              </a:rPr>
              <a:t>:) in a string value, are in some specific cases interpreted respectively as a list or as a map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it is not possible to force a value to be interpreted as a string (however one can use the macro in a string with a space for instance)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6729" r="37982" b="43939"/>
          <a:stretch/>
        </p:blipFill>
        <p:spPr>
          <a:xfrm>
            <a:off x="49107" y="846105"/>
            <a:ext cx="3410697" cy="386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0" y="196179"/>
            <a:ext cx="8036559" cy="379192"/>
          </a:xfrm>
        </p:spPr>
        <p:txBody>
          <a:bodyPr/>
          <a:lstStyle/>
          <a:p>
            <a:r>
              <a:rPr lang="en-US" dirty="0" smtClean="0"/>
              <a:t>Writing a scenario file : </a:t>
            </a:r>
            <a:r>
              <a:rPr lang="en-US" smtClean="0">
                <a:solidFill>
                  <a:srgbClr val="C00000"/>
                </a:solidFill>
              </a:rPr>
              <a:t>Generic scenarios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14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96" y="2992058"/>
            <a:ext cx="4536000" cy="3713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91" y="1494366"/>
            <a:ext cx="4536000" cy="4803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6" y="817034"/>
            <a:ext cx="4536000" cy="491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space réservé du contenu 9"/>
          <p:cNvSpPr>
            <a:spLocks noGrp="1"/>
          </p:cNvSpPr>
          <p:nvPr>
            <p:ph idx="1"/>
          </p:nvPr>
        </p:nvSpPr>
        <p:spPr>
          <a:xfrm>
            <a:off x="4574501" y="811397"/>
            <a:ext cx="4421334" cy="682969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Generic</a:t>
            </a:r>
            <a:r>
              <a:rPr lang="en-GB" dirty="0" smtClean="0"/>
              <a:t> </a:t>
            </a:r>
            <a:r>
              <a:rPr lang="en-GB" dirty="0">
                <a:solidFill>
                  <a:srgbClr val="C00000"/>
                </a:solidFill>
              </a:rPr>
              <a:t>files</a:t>
            </a:r>
            <a:r>
              <a:rPr lang="en-GB" dirty="0" smtClean="0"/>
              <a:t> are shipped with </a:t>
            </a:r>
            <a:r>
              <a:rPr lang="en-GB" dirty="0" err="1" smtClean="0"/>
              <a:t>WeTest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for instance to test a power supply</a:t>
            </a:r>
          </a:p>
        </p:txBody>
      </p:sp>
      <p:sp>
        <p:nvSpPr>
          <p:cNvPr id="10" name="Espace réservé du contenu 9"/>
          <p:cNvSpPr txBox="1">
            <a:spLocks/>
          </p:cNvSpPr>
          <p:nvPr/>
        </p:nvSpPr>
        <p:spPr>
          <a:xfrm>
            <a:off x="56686" y="5727730"/>
            <a:ext cx="4075047" cy="959968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Here the generic file is included for</a:t>
            </a:r>
            <a:br>
              <a:rPr lang="en-GB" dirty="0" smtClean="0"/>
            </a:br>
            <a:r>
              <a:rPr lang="en-GB" dirty="0" smtClean="0"/>
              <a:t>each of the twenty lines of ESS </a:t>
            </a:r>
            <a:r>
              <a:rPr lang="en-GB" dirty="0" err="1" smtClean="0"/>
              <a:t>nBLM</a:t>
            </a:r>
            <a:r>
              <a:rPr lang="en-GB" dirty="0" smtClean="0"/>
              <a:t>, after an initial setup</a:t>
            </a:r>
          </a:p>
        </p:txBody>
      </p:sp>
    </p:spTree>
    <p:extLst>
      <p:ext uri="{BB962C8B-B14F-4D97-AF65-F5344CB8AC3E}">
        <p14:creationId xmlns:p14="http://schemas.microsoft.com/office/powerpoint/2010/main" val="6054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 smtClean="0"/>
              <a:t>Execution and GUI: </a:t>
            </a:r>
            <a:r>
              <a:rPr lang="en-US" dirty="0" smtClean="0">
                <a:solidFill>
                  <a:srgbClr val="C00000"/>
                </a:solidFill>
              </a:rPr>
              <a:t>CLI options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15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5537" y="811034"/>
            <a:ext cx="8998351" cy="5976726"/>
          </a:xfrm>
        </p:spPr>
        <p:txBody>
          <a:bodyPr/>
          <a:lstStyle/>
          <a:p>
            <a:r>
              <a:rPr lang="fr-FR" dirty="0" err="1" smtClean="0"/>
              <a:t>Currently</a:t>
            </a:r>
            <a:r>
              <a:rPr lang="fr-FR" dirty="0" smtClean="0"/>
              <a:t> </a:t>
            </a:r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CLI</a:t>
            </a:r>
          </a:p>
          <a:p>
            <a:r>
              <a:rPr lang="fr-FR" dirty="0" smtClean="0"/>
              <a:t>Options relative to tests </a:t>
            </a:r>
            <a:r>
              <a:rPr lang="fr-FR" dirty="0" err="1" smtClean="0"/>
              <a:t>definition</a:t>
            </a:r>
            <a:endParaRPr lang="fr-FR" dirty="0" smtClean="0"/>
          </a:p>
          <a:p>
            <a:pPr lvl="1"/>
            <a:r>
              <a:rPr lang="fr-FR" dirty="0" smtClean="0"/>
              <a:t>one or multiple YAML scenario files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given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positionnal</a:t>
            </a:r>
            <a:r>
              <a:rPr lang="fr-FR" dirty="0"/>
              <a:t> arguments or </a:t>
            </a:r>
            <a:r>
              <a:rPr lang="fr-FR" dirty="0">
                <a:solidFill>
                  <a:srgbClr val="C00000"/>
                </a:solidFill>
              </a:rPr>
              <a:t>-s</a:t>
            </a:r>
            <a:r>
              <a:rPr lang="fr-FR" dirty="0"/>
              <a:t>, </a:t>
            </a:r>
            <a:r>
              <a:rPr lang="fr-FR" dirty="0">
                <a:solidFill>
                  <a:srgbClr val="C00000"/>
                </a:solidFill>
              </a:rPr>
              <a:t>--scenario </a:t>
            </a:r>
            <a:r>
              <a:rPr lang="fr-FR" dirty="0"/>
              <a:t>option</a:t>
            </a:r>
            <a:endParaRPr lang="fr-FR" dirty="0" smtClean="0"/>
          </a:p>
          <a:p>
            <a:pPr lvl="1"/>
            <a:r>
              <a:rPr lang="fr-FR" dirty="0">
                <a:solidFill>
                  <a:srgbClr val="C00000"/>
                </a:solidFill>
              </a:rPr>
              <a:t>-m</a:t>
            </a:r>
            <a:r>
              <a:rPr lang="fr-FR" dirty="0" smtClean="0"/>
              <a:t>, </a:t>
            </a:r>
            <a:r>
              <a:rPr lang="fr-FR" dirty="0">
                <a:solidFill>
                  <a:srgbClr val="C00000"/>
                </a:solidFill>
              </a:rPr>
              <a:t>--macros </a:t>
            </a:r>
            <a:r>
              <a:rPr lang="fr-FR" dirty="0" smtClean="0"/>
              <a:t>to change macro value</a:t>
            </a:r>
          </a:p>
          <a:p>
            <a:r>
              <a:rPr lang="fr-FR" dirty="0" smtClean="0"/>
              <a:t>Options relative to PV</a:t>
            </a:r>
          </a:p>
          <a:p>
            <a:pPr lvl="1"/>
            <a:r>
              <a:rPr lang="fr-FR" dirty="0" smtClean="0"/>
              <a:t>by default </a:t>
            </a:r>
            <a:r>
              <a:rPr lang="fr-FR" dirty="0" err="1" smtClean="0"/>
              <a:t>PVs</a:t>
            </a:r>
            <a:r>
              <a:rPr lang="fr-FR" dirty="0" smtClean="0"/>
              <a:t> </a:t>
            </a:r>
            <a:r>
              <a:rPr lang="fr-FR" dirty="0" err="1" smtClean="0"/>
              <a:t>list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subtests </a:t>
            </a:r>
            <a:r>
              <a:rPr lang="fr-FR" dirty="0" err="1" smtClean="0"/>
              <a:t>list</a:t>
            </a:r>
            <a:endParaRPr lang="fr-FR" dirty="0" smtClean="0"/>
          </a:p>
          <a:p>
            <a:pPr lvl="1"/>
            <a:r>
              <a:rPr lang="fr-FR" dirty="0">
                <a:solidFill>
                  <a:srgbClr val="C00000"/>
                </a:solidFill>
              </a:rPr>
              <a:t>-d</a:t>
            </a:r>
            <a:r>
              <a:rPr lang="fr-FR" dirty="0"/>
              <a:t>,</a:t>
            </a:r>
            <a:r>
              <a:rPr lang="fr-FR" dirty="0" smtClean="0"/>
              <a:t> </a:t>
            </a:r>
            <a:r>
              <a:rPr lang="fr-FR" dirty="0">
                <a:solidFill>
                  <a:srgbClr val="C00000"/>
                </a:solidFill>
              </a:rPr>
              <a:t>--</a:t>
            </a:r>
            <a:r>
              <a:rPr lang="fr-FR" dirty="0" err="1">
                <a:solidFill>
                  <a:srgbClr val="C00000"/>
                </a:solidFill>
              </a:rPr>
              <a:t>db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smtClean="0"/>
              <a:t>option to enter EPICS DB directory or files</a:t>
            </a:r>
          </a:p>
          <a:p>
            <a:pPr lvl="1"/>
            <a:r>
              <a:rPr lang="fr-FR" dirty="0">
                <a:solidFill>
                  <a:srgbClr val="C00000"/>
                </a:solidFill>
              </a:rPr>
              <a:t>-n</a:t>
            </a:r>
            <a:r>
              <a:rPr lang="fr-FR" dirty="0" smtClean="0"/>
              <a:t>, </a:t>
            </a:r>
            <a:r>
              <a:rPr lang="fr-FR" dirty="0">
                <a:solidFill>
                  <a:srgbClr val="C00000"/>
                </a:solidFill>
              </a:rPr>
              <a:t>--</a:t>
            </a:r>
            <a:r>
              <a:rPr lang="fr-FR" dirty="0" err="1">
                <a:solidFill>
                  <a:srgbClr val="C00000"/>
                </a:solidFill>
              </a:rPr>
              <a:t>naming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smtClean="0"/>
              <a:t>to </a:t>
            </a:r>
            <a:r>
              <a:rPr lang="fr-FR" dirty="0" err="1" smtClean="0"/>
              <a:t>choose</a:t>
            </a:r>
            <a:r>
              <a:rPr lang="fr-FR" dirty="0" smtClean="0"/>
              <a:t> </a:t>
            </a:r>
            <a:r>
              <a:rPr lang="fr-FR" dirty="0" err="1" smtClean="0"/>
              <a:t>naming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validation</a:t>
            </a:r>
            <a:br>
              <a:rPr lang="fr-FR" dirty="0" smtClean="0"/>
            </a:br>
            <a:r>
              <a:rPr lang="fr-FR" dirty="0" smtClean="0"/>
              <a:t>(ESS, RDS-81346, SARAF, None)</a:t>
            </a:r>
          </a:p>
          <a:p>
            <a:pPr lvl="1"/>
            <a:r>
              <a:rPr lang="fr-FR" dirty="0">
                <a:solidFill>
                  <a:srgbClr val="C00000"/>
                </a:solidFill>
              </a:rPr>
              <a:t>-D</a:t>
            </a:r>
            <a:r>
              <a:rPr lang="fr-FR" dirty="0" smtClean="0"/>
              <a:t>, </a:t>
            </a:r>
            <a:r>
              <a:rPr lang="fr-FR" dirty="0">
                <a:solidFill>
                  <a:srgbClr val="C00000"/>
                </a:solidFill>
              </a:rPr>
              <a:t>--no-</a:t>
            </a:r>
            <a:r>
              <a:rPr lang="fr-FR" dirty="0" err="1">
                <a:solidFill>
                  <a:srgbClr val="C00000"/>
                </a:solidFill>
              </a:rPr>
              <a:t>pvs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smtClean="0"/>
              <a:t>to </a:t>
            </a:r>
            <a:r>
              <a:rPr lang="fr-FR" dirty="0" err="1" smtClean="0"/>
              <a:t>deactivate</a:t>
            </a:r>
            <a:r>
              <a:rPr lang="fr-FR" dirty="0" smtClean="0"/>
              <a:t> PV monitoring</a:t>
            </a:r>
            <a:endParaRPr lang="fr-FR" dirty="0"/>
          </a:p>
          <a:p>
            <a:r>
              <a:rPr lang="fr-FR" dirty="0"/>
              <a:t>Options relative to </a:t>
            </a:r>
            <a:r>
              <a:rPr lang="fr-FR" dirty="0" smtClean="0"/>
              <a:t>report</a:t>
            </a:r>
          </a:p>
          <a:p>
            <a:pPr lvl="1"/>
            <a:r>
              <a:rPr lang="fr-FR" dirty="0">
                <a:solidFill>
                  <a:srgbClr val="C00000"/>
                </a:solidFill>
              </a:rPr>
              <a:t>-O</a:t>
            </a:r>
            <a:r>
              <a:rPr lang="fr-FR" dirty="0"/>
              <a:t>, </a:t>
            </a:r>
            <a:r>
              <a:rPr lang="fr-FR" dirty="0">
                <a:solidFill>
                  <a:srgbClr val="C00000"/>
                </a:solidFill>
              </a:rPr>
              <a:t>--no-</a:t>
            </a:r>
            <a:r>
              <a:rPr lang="fr-FR" dirty="0" err="1">
                <a:solidFill>
                  <a:srgbClr val="C00000"/>
                </a:solidFill>
              </a:rPr>
              <a:t>pdf</a:t>
            </a:r>
            <a:r>
              <a:rPr lang="fr-FR" dirty="0">
                <a:solidFill>
                  <a:srgbClr val="C00000"/>
                </a:solidFill>
              </a:rPr>
              <a:t>-output </a:t>
            </a:r>
            <a:r>
              <a:rPr lang="fr-FR" dirty="0"/>
              <a:t>to </a:t>
            </a:r>
            <a:r>
              <a:rPr lang="fr-FR" dirty="0" err="1"/>
              <a:t>deactivate</a:t>
            </a:r>
            <a:r>
              <a:rPr lang="fr-FR" dirty="0"/>
              <a:t> report </a:t>
            </a:r>
            <a:r>
              <a:rPr lang="fr-FR" dirty="0" err="1" smtClean="0"/>
              <a:t>creation</a:t>
            </a:r>
            <a:endParaRPr lang="fr-FR" dirty="0"/>
          </a:p>
          <a:p>
            <a:pPr lvl="1"/>
            <a:r>
              <a:rPr lang="fr-FR" dirty="0">
                <a:solidFill>
                  <a:srgbClr val="C00000"/>
                </a:solidFill>
              </a:rPr>
              <a:t>-o</a:t>
            </a:r>
            <a:r>
              <a:rPr lang="fr-FR" dirty="0"/>
              <a:t>, </a:t>
            </a:r>
            <a:r>
              <a:rPr lang="fr-FR" dirty="0">
                <a:solidFill>
                  <a:srgbClr val="C00000"/>
                </a:solidFill>
              </a:rPr>
              <a:t>--</a:t>
            </a:r>
            <a:r>
              <a:rPr lang="fr-FR" dirty="0" err="1">
                <a:solidFill>
                  <a:srgbClr val="C00000"/>
                </a:solidFill>
              </a:rPr>
              <a:t>pdf</a:t>
            </a:r>
            <a:r>
              <a:rPr lang="fr-FR" dirty="0">
                <a:solidFill>
                  <a:srgbClr val="C00000"/>
                </a:solidFill>
              </a:rPr>
              <a:t>-output </a:t>
            </a:r>
            <a:r>
              <a:rPr lang="fr-FR" dirty="0"/>
              <a:t>to change output report </a:t>
            </a:r>
            <a:r>
              <a:rPr lang="fr-FR" dirty="0" err="1"/>
              <a:t>name</a:t>
            </a:r>
            <a:r>
              <a:rPr lang="fr-FR" dirty="0"/>
              <a:t> (default to wetest-results.pdf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Other</a:t>
            </a:r>
            <a:r>
              <a:rPr lang="fr-FR" dirty="0" smtClean="0"/>
              <a:t> options</a:t>
            </a:r>
            <a:endParaRPr lang="fr-FR" dirty="0" smtClean="0">
              <a:solidFill>
                <a:srgbClr val="C00000"/>
              </a:solidFill>
            </a:endParaRPr>
          </a:p>
          <a:p>
            <a:pPr lvl="1"/>
            <a:r>
              <a:rPr lang="fr-FR" dirty="0" smtClean="0">
                <a:solidFill>
                  <a:srgbClr val="C00000"/>
                </a:solidFill>
              </a:rPr>
              <a:t>-</a:t>
            </a:r>
            <a:r>
              <a:rPr lang="fr-FR" dirty="0">
                <a:solidFill>
                  <a:srgbClr val="C00000"/>
                </a:solidFill>
              </a:rPr>
              <a:t>G</a:t>
            </a:r>
            <a:r>
              <a:rPr lang="fr-FR" dirty="0" smtClean="0"/>
              <a:t>, </a:t>
            </a:r>
            <a:r>
              <a:rPr lang="fr-FR" dirty="0">
                <a:solidFill>
                  <a:srgbClr val="C00000"/>
                </a:solidFill>
              </a:rPr>
              <a:t>--no-gui</a:t>
            </a:r>
            <a:r>
              <a:rPr lang="fr-FR" dirty="0" smtClean="0"/>
              <a:t> to show </a:t>
            </a:r>
            <a:r>
              <a:rPr lang="fr-FR" dirty="0" err="1" smtClean="0"/>
              <a:t>execution</a:t>
            </a:r>
            <a:r>
              <a:rPr lang="fr-FR" dirty="0" smtClean="0"/>
              <a:t> and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in CLI</a:t>
            </a:r>
          </a:p>
          <a:p>
            <a:pPr lvl="1"/>
            <a:r>
              <a:rPr lang="fr-FR" dirty="0">
                <a:solidFill>
                  <a:srgbClr val="C00000"/>
                </a:solidFill>
              </a:rPr>
              <a:t>-p</a:t>
            </a:r>
            <a:r>
              <a:rPr lang="fr-FR" dirty="0" smtClean="0"/>
              <a:t>, </a:t>
            </a:r>
            <a:r>
              <a:rPr lang="fr-FR" dirty="0">
                <a:solidFill>
                  <a:srgbClr val="C00000"/>
                </a:solidFill>
              </a:rPr>
              <a:t>--force-</a:t>
            </a:r>
            <a:r>
              <a:rPr lang="fr-FR" dirty="0" err="1">
                <a:solidFill>
                  <a:srgbClr val="C00000"/>
                </a:solidFill>
              </a:rPr>
              <a:t>play</a:t>
            </a:r>
            <a:r>
              <a:rPr lang="fr-FR" dirty="0" smtClean="0"/>
              <a:t> to </a:t>
            </a:r>
            <a:r>
              <a:rPr lang="fr-FR" dirty="0" err="1" smtClean="0"/>
              <a:t>start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</a:t>
            </a:r>
            <a:r>
              <a:rPr lang="fr-FR" dirty="0" err="1" smtClean="0"/>
              <a:t>even</a:t>
            </a:r>
            <a:r>
              <a:rPr lang="fr-FR" dirty="0" smtClean="0"/>
              <a:t> if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PVs</a:t>
            </a:r>
            <a:r>
              <a:rPr lang="fr-FR" dirty="0" smtClean="0"/>
              <a:t> are </a:t>
            </a:r>
            <a:r>
              <a:rPr lang="fr-FR" dirty="0" err="1" smtClean="0"/>
              <a:t>deconnected</a:t>
            </a:r>
            <a:endParaRPr lang="fr-FR" dirty="0" smtClean="0"/>
          </a:p>
          <a:p>
            <a:pPr lvl="1"/>
            <a:r>
              <a:rPr lang="fr-FR" dirty="0">
                <a:solidFill>
                  <a:srgbClr val="C00000"/>
                </a:solidFill>
              </a:rPr>
              <a:t>-P</a:t>
            </a:r>
            <a:r>
              <a:rPr lang="fr-FR" dirty="0" smtClean="0"/>
              <a:t>, </a:t>
            </a:r>
            <a:r>
              <a:rPr lang="fr-FR" dirty="0">
                <a:solidFill>
                  <a:srgbClr val="C00000"/>
                </a:solidFill>
              </a:rPr>
              <a:t>--no-auto-</a:t>
            </a:r>
            <a:r>
              <a:rPr lang="fr-FR" dirty="0" err="1">
                <a:solidFill>
                  <a:srgbClr val="C00000"/>
                </a:solidFill>
              </a:rPr>
              <a:t>play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smtClean="0"/>
              <a:t>to </a:t>
            </a:r>
            <a:r>
              <a:rPr lang="fr-FR" dirty="0" err="1" smtClean="0"/>
              <a:t>wait</a:t>
            </a:r>
            <a:r>
              <a:rPr lang="fr-FR" dirty="0" smtClean="0"/>
              <a:t> for user input </a:t>
            </a:r>
            <a:r>
              <a:rPr lang="fr-FR" dirty="0" err="1" smtClean="0"/>
              <a:t>before</a:t>
            </a:r>
            <a:r>
              <a:rPr lang="fr-FR" dirty="0" smtClean="0"/>
              <a:t> running tests </a:t>
            </a:r>
            <a:r>
              <a:rPr lang="fr-FR" dirty="0" err="1" smtClean="0"/>
              <a:t>even</a:t>
            </a:r>
            <a:r>
              <a:rPr lang="fr-FR" dirty="0" smtClean="0"/>
              <a:t> if all </a:t>
            </a:r>
            <a:r>
              <a:rPr lang="fr-FR" dirty="0" err="1" smtClean="0"/>
              <a:t>PVs</a:t>
            </a:r>
            <a:r>
              <a:rPr lang="fr-FR" dirty="0" smtClean="0"/>
              <a:t> are </a:t>
            </a:r>
            <a:r>
              <a:rPr lang="fr-FR" dirty="0" err="1" smtClean="0"/>
              <a:t>connected</a:t>
            </a:r>
            <a:endParaRPr lang="fr-FR" dirty="0" smtClean="0"/>
          </a:p>
          <a:p>
            <a:r>
              <a:rPr lang="fr-FR" dirty="0" err="1" smtClean="0"/>
              <a:t>Example</a:t>
            </a:r>
            <a:r>
              <a:rPr lang="fr-FR" dirty="0" err="1"/>
              <a:t>s</a:t>
            </a:r>
            <a:endParaRPr lang="fr-FR" dirty="0" smtClean="0"/>
          </a:p>
          <a:p>
            <a:pPr marL="478963" lvl="1" indent="0">
              <a:buNone/>
            </a:pP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wetest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-h</a:t>
            </a:r>
          </a:p>
          <a:p>
            <a:pPr marL="478963" lvl="1" indent="0">
              <a:buNone/>
            </a:pP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wetest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/to/scenario</a:t>
            </a:r>
          </a:p>
          <a:p>
            <a:pPr marL="478963" lvl="1" indent="0">
              <a:buNone/>
            </a:pP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wetest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-d /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/to/DB -n SARAF -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/to/scenario -o 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report_name</a:t>
            </a:r>
            <a:endParaRPr 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8963" lvl="1" indent="0">
              <a:buNone/>
            </a:pP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wetest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./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/to/scenario -DPGO --macros SKIP=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SCENARIO_TITLE=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“Title from CLI”</a:t>
            </a:r>
            <a:endParaRPr 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8963" lvl="1" indent="0">
              <a:buNone/>
            </a:pPr>
            <a:endParaRPr lang="fr-FR" dirty="0" smtClean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89" y="811034"/>
            <a:ext cx="3573099" cy="335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63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/>
              <a:t>Execution and GUI: </a:t>
            </a:r>
            <a:r>
              <a:rPr lang="en-US" dirty="0" smtClean="0">
                <a:solidFill>
                  <a:srgbClr val="C00000"/>
                </a:solidFill>
              </a:rPr>
              <a:t>Warning section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16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7465" y="758470"/>
            <a:ext cx="5307495" cy="2375740"/>
          </a:xfrm>
        </p:spPr>
        <p:txBody>
          <a:bodyPr/>
          <a:lstStyle/>
          <a:p>
            <a:r>
              <a:rPr lang="fr-FR" dirty="0" smtClean="0"/>
              <a:t>Warning section</a:t>
            </a:r>
          </a:p>
          <a:p>
            <a:pPr lvl="1"/>
            <a:r>
              <a:rPr lang="fr-FR" dirty="0" smtClean="0"/>
              <a:t>shows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smtClean="0"/>
              <a:t>scenario files </a:t>
            </a:r>
            <a:r>
              <a:rPr lang="fr-FR" dirty="0" err="1" smtClean="0"/>
              <a:t>contains</a:t>
            </a:r>
            <a:r>
              <a:rPr lang="fr-FR" dirty="0" smtClean="0"/>
              <a:t> </a:t>
            </a:r>
            <a:r>
              <a:rPr lang="fr-FR" dirty="0" err="1" smtClean="0"/>
              <a:t>errors</a:t>
            </a:r>
            <a:endParaRPr lang="fr-FR" dirty="0" smtClean="0"/>
          </a:p>
          <a:p>
            <a:pPr lvl="1"/>
            <a:r>
              <a:rPr lang="fr-FR" dirty="0" err="1">
                <a:solidFill>
                  <a:srgbClr val="C00000"/>
                </a:solidFill>
              </a:rPr>
              <a:t>collapsable</a:t>
            </a:r>
            <a:r>
              <a:rPr lang="fr-FR" dirty="0" smtClean="0"/>
              <a:t> by </a:t>
            </a:r>
            <a:r>
              <a:rPr lang="fr-FR" dirty="0" err="1" smtClean="0"/>
              <a:t>clicking</a:t>
            </a:r>
            <a:r>
              <a:rPr lang="fr-FR" dirty="0" smtClean="0"/>
              <a:t> on warning </a:t>
            </a:r>
            <a:r>
              <a:rPr lang="fr-FR" dirty="0" err="1" smtClean="0"/>
              <a:t>outer</a:t>
            </a:r>
            <a:r>
              <a:rPr lang="fr-FR" dirty="0" smtClean="0"/>
              <a:t> border</a:t>
            </a:r>
          </a:p>
          <a:p>
            <a:pPr lvl="1"/>
            <a:r>
              <a:rPr lang="fr-FR" dirty="0" smtClean="0"/>
              <a:t>first check for basic </a:t>
            </a:r>
            <a:r>
              <a:rPr lang="fr-FR" dirty="0" err="1">
                <a:solidFill>
                  <a:srgbClr val="C00000"/>
                </a:solidFill>
              </a:rPr>
              <a:t>schema</a:t>
            </a:r>
            <a:r>
              <a:rPr lang="fr-FR" dirty="0">
                <a:solidFill>
                  <a:srgbClr val="C00000"/>
                </a:solidFill>
              </a:rPr>
              <a:t> validation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fields</a:t>
            </a:r>
            <a:r>
              <a:rPr lang="fr-FR" dirty="0" smtClean="0"/>
              <a:t> </a:t>
            </a:r>
            <a:r>
              <a:rPr lang="fr-FR" dirty="0" err="1" smtClean="0"/>
              <a:t>names</a:t>
            </a:r>
            <a:r>
              <a:rPr lang="fr-FR" dirty="0" smtClean="0"/>
              <a:t> and type)</a:t>
            </a:r>
          </a:p>
          <a:p>
            <a:pPr lvl="1"/>
            <a:r>
              <a:rPr lang="fr-FR" dirty="0" smtClean="0"/>
              <a:t>second check for </a:t>
            </a:r>
            <a:r>
              <a:rPr lang="fr-FR" dirty="0" err="1" smtClean="0"/>
              <a:t>higher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validation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complex</a:t>
            </a:r>
            <a:r>
              <a:rPr lang="fr-FR" dirty="0" smtClean="0"/>
              <a:t> types or relations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fields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no-go validation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not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inputs)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351320" y="3134210"/>
            <a:ext cx="3738033" cy="3466248"/>
            <a:chOff x="601133" y="3098948"/>
            <a:chExt cx="3738033" cy="3466248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03" y="3132814"/>
              <a:ext cx="3600000" cy="34323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Cadre 12"/>
            <p:cNvSpPr/>
            <p:nvPr/>
          </p:nvSpPr>
          <p:spPr>
            <a:xfrm>
              <a:off x="601133" y="3098948"/>
              <a:ext cx="3738033" cy="811034"/>
            </a:xfrm>
            <a:prstGeom prst="frame">
              <a:avLst>
                <a:gd name="adj1" fmla="val 462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333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5300122" y="973045"/>
            <a:ext cx="3568700" cy="3600000"/>
            <a:chOff x="4965701" y="1187981"/>
            <a:chExt cx="3568700" cy="360000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880" y="1187981"/>
              <a:ext cx="3440670" cy="36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Cadre 13"/>
            <p:cNvSpPr/>
            <p:nvPr/>
          </p:nvSpPr>
          <p:spPr>
            <a:xfrm>
              <a:off x="4965701" y="1557976"/>
              <a:ext cx="3568700" cy="926991"/>
            </a:xfrm>
            <a:prstGeom prst="frame">
              <a:avLst>
                <a:gd name="adj1" fmla="val 266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333"/>
            </a:p>
          </p:txBody>
        </p:sp>
      </p:grpSp>
    </p:spTree>
    <p:extLst>
      <p:ext uri="{BB962C8B-B14F-4D97-AF65-F5344CB8AC3E}">
        <p14:creationId xmlns:p14="http://schemas.microsoft.com/office/powerpoint/2010/main" val="25737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/>
              <a:t>Execution and GUI: </a:t>
            </a:r>
            <a:r>
              <a:rPr lang="en-US" dirty="0" smtClean="0">
                <a:solidFill>
                  <a:srgbClr val="C00000"/>
                </a:solidFill>
              </a:rPr>
              <a:t>PVs checking and monitoring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17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489" y="811034"/>
            <a:ext cx="5307495" cy="5176507"/>
          </a:xfrm>
        </p:spPr>
        <p:txBody>
          <a:bodyPr/>
          <a:lstStyle/>
          <a:p>
            <a:r>
              <a:rPr lang="fr-FR" dirty="0" err="1" smtClean="0"/>
              <a:t>PVs</a:t>
            </a:r>
            <a:r>
              <a:rPr lang="fr-FR" dirty="0" smtClean="0"/>
              <a:t> are </a:t>
            </a:r>
            <a:r>
              <a:rPr lang="fr-FR" dirty="0" err="1" smtClean="0"/>
              <a:t>checked</a:t>
            </a:r>
            <a:r>
              <a:rPr lang="fr-FR" dirty="0" smtClean="0"/>
              <a:t>  </a:t>
            </a:r>
            <a:r>
              <a:rPr lang="fr-FR" dirty="0" err="1" smtClean="0"/>
              <a:t>against</a:t>
            </a:r>
            <a:r>
              <a:rPr lang="fr-FR" dirty="0" smtClean="0"/>
              <a:t> to the </a:t>
            </a:r>
            <a:r>
              <a:rPr lang="fr-FR" dirty="0" err="1" smtClean="0"/>
              <a:t>naming</a:t>
            </a:r>
            <a:r>
              <a:rPr lang="fr-FR" dirty="0" smtClean="0"/>
              <a:t> </a:t>
            </a:r>
            <a:r>
              <a:rPr lang="fr-FR" dirty="0" err="1" smtClean="0"/>
              <a:t>provided</a:t>
            </a:r>
            <a:endParaRPr lang="fr-FR" dirty="0" smtClean="0"/>
          </a:p>
          <a:p>
            <a:pPr marL="478963" lvl="1" indent="0">
              <a:buNone/>
            </a:pPr>
            <a:r>
              <a:rPr lang="fr-FR" dirty="0" smtClean="0"/>
              <a:t>an </a:t>
            </a:r>
            <a:r>
              <a:rPr lang="fr-FR" dirty="0" err="1">
                <a:solidFill>
                  <a:srgbClr val="C00000"/>
                </a:solidFill>
              </a:rPr>
              <a:t>invalid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naming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smtClean="0"/>
              <a:t>section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to show </a:t>
            </a:r>
            <a:r>
              <a:rPr lang="fr-FR" dirty="0" err="1" smtClean="0"/>
              <a:t>erros</a:t>
            </a:r>
            <a:endParaRPr lang="fr-FR" dirty="0" smtClean="0"/>
          </a:p>
          <a:p>
            <a:pPr marL="478963" lvl="1" indent="0">
              <a:buNone/>
            </a:pPr>
            <a:endParaRPr lang="fr-FR" dirty="0" smtClean="0"/>
          </a:p>
          <a:p>
            <a:r>
              <a:rPr lang="fr-FR" dirty="0" err="1" smtClean="0"/>
              <a:t>PVs</a:t>
            </a:r>
            <a:r>
              <a:rPr lang="fr-FR" dirty="0" smtClean="0"/>
              <a:t>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status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monitored</a:t>
            </a:r>
            <a:endParaRPr lang="fr-FR" dirty="0"/>
          </a:p>
          <a:p>
            <a:pPr marL="478963" lvl="1" indent="0">
              <a:buNone/>
            </a:pPr>
            <a:r>
              <a:rPr lang="fr-FR" dirty="0" err="1" smtClean="0"/>
              <a:t>much</a:t>
            </a:r>
            <a:r>
              <a:rPr lang="fr-FR" dirty="0" smtClean="0"/>
              <a:t> more </a:t>
            </a:r>
            <a:r>
              <a:rPr lang="fr-FR" dirty="0" err="1" smtClean="0"/>
              <a:t>convenient</a:t>
            </a:r>
            <a:r>
              <a:rPr lang="fr-FR" dirty="0" smtClean="0"/>
              <a:t> in GUI </a:t>
            </a:r>
            <a:r>
              <a:rPr lang="fr-FR" dirty="0" err="1" smtClean="0"/>
              <a:t>than</a:t>
            </a:r>
            <a:r>
              <a:rPr lang="fr-FR" dirty="0" smtClean="0"/>
              <a:t> in CLI</a:t>
            </a:r>
          </a:p>
          <a:p>
            <a:pPr marL="478963" lvl="1" indent="0">
              <a:buNone/>
            </a:pPr>
            <a:endParaRPr lang="fr-FR" dirty="0" smtClean="0"/>
          </a:p>
          <a:p>
            <a:r>
              <a:rPr lang="fr-FR" dirty="0" err="1" smtClean="0"/>
              <a:t>Additionnal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in GUI</a:t>
            </a:r>
          </a:p>
          <a:p>
            <a:pPr lvl="1"/>
            <a:r>
              <a:rPr lang="fr-FR" dirty="0" smtClean="0"/>
              <a:t>move </a:t>
            </a:r>
            <a:r>
              <a:rPr lang="fr-FR" dirty="0" err="1" smtClean="0"/>
              <a:t>around</a:t>
            </a:r>
            <a:r>
              <a:rPr lang="fr-FR" dirty="0" smtClean="0"/>
              <a:t> and collapse/</a:t>
            </a:r>
            <a:r>
              <a:rPr lang="fr-FR" dirty="0" err="1" smtClean="0"/>
              <a:t>expand</a:t>
            </a:r>
            <a:r>
              <a:rPr lang="fr-FR" dirty="0" smtClean="0"/>
              <a:t> sections</a:t>
            </a:r>
            <a:endParaRPr lang="fr-FR" dirty="0"/>
          </a:p>
          <a:p>
            <a:pPr lvl="1"/>
            <a:r>
              <a:rPr lang="fr-FR" dirty="0" smtClean="0"/>
              <a:t>click first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 smtClean="0"/>
              <a:t>title</a:t>
            </a:r>
            <a:r>
              <a:rPr lang="fr-FR" dirty="0" smtClean="0"/>
              <a:t> to collapse </a:t>
            </a:r>
            <a:r>
              <a:rPr lang="fr-FR" dirty="0"/>
              <a:t>all </a:t>
            </a:r>
            <a:r>
              <a:rPr lang="fr-FR" dirty="0" smtClean="0"/>
              <a:t>sections</a:t>
            </a:r>
          </a:p>
          <a:p>
            <a:pPr lvl="1"/>
            <a:r>
              <a:rPr lang="fr-FR" dirty="0" smtClean="0"/>
              <a:t>click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column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r>
              <a:rPr lang="fr-FR" dirty="0" smtClean="0"/>
              <a:t> to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filter</a:t>
            </a:r>
            <a:endParaRPr lang="fr-FR" dirty="0" smtClean="0"/>
          </a:p>
          <a:p>
            <a:pPr lvl="1"/>
            <a:r>
              <a:rPr lang="fr-FR" dirty="0" err="1" smtClean="0"/>
              <a:t>filter</a:t>
            </a:r>
            <a:r>
              <a:rPr lang="fr-FR" dirty="0" smtClean="0"/>
              <a:t> to show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disconnected</a:t>
            </a:r>
            <a:endParaRPr lang="fr-FR" dirty="0" smtClean="0"/>
          </a:p>
          <a:p>
            <a:pPr lvl="1"/>
            <a:r>
              <a:rPr lang="fr-FR" dirty="0" err="1" smtClean="0"/>
              <a:t>filter</a:t>
            </a:r>
            <a:r>
              <a:rPr lang="fr-FR" dirty="0" smtClean="0"/>
              <a:t> to show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tested</a:t>
            </a:r>
            <a:r>
              <a:rPr lang="fr-FR" dirty="0" smtClean="0"/>
              <a:t> </a:t>
            </a:r>
            <a:r>
              <a:rPr lang="fr-FR" dirty="0" err="1" smtClean="0"/>
              <a:t>PVs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err="1" smtClean="0"/>
              <a:t>Two</a:t>
            </a:r>
            <a:r>
              <a:rPr lang="fr-FR" dirty="0" smtClean="0"/>
              <a:t> display modes</a:t>
            </a:r>
          </a:p>
          <a:p>
            <a:pPr lvl="1"/>
            <a:r>
              <a:rPr lang="fr-FR" dirty="0" smtClean="0"/>
              <a:t>short mode: table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appears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are </a:t>
            </a:r>
            <a:r>
              <a:rPr lang="fr-FR" dirty="0" err="1" smtClean="0"/>
              <a:t>disconnected</a:t>
            </a:r>
            <a:r>
              <a:rPr lang="fr-FR" dirty="0" smtClean="0"/>
              <a:t> </a:t>
            </a:r>
            <a:r>
              <a:rPr lang="fr-FR" dirty="0" err="1" smtClean="0"/>
              <a:t>PVs</a:t>
            </a:r>
            <a:endParaRPr lang="fr-FR" dirty="0" smtClean="0"/>
          </a:p>
          <a:p>
            <a:pPr lvl="1"/>
            <a:r>
              <a:rPr lang="fr-FR" dirty="0" smtClean="0"/>
              <a:t>full mode: table shows in </a:t>
            </a:r>
            <a:r>
              <a:rPr lang="fr-FR" dirty="0" err="1" smtClean="0"/>
              <a:t>anycase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and uses </a:t>
            </a:r>
            <a:r>
              <a:rPr lang="fr-FR" dirty="0" err="1" smtClean="0"/>
              <a:t>three</a:t>
            </a:r>
            <a:r>
              <a:rPr lang="fr-FR" dirty="0" smtClean="0"/>
              <a:t>-time more </a:t>
            </a:r>
            <a:r>
              <a:rPr lang="fr-FR" dirty="0" err="1" smtClean="0"/>
              <a:t>space</a:t>
            </a:r>
            <a:endParaRPr lang="fr-FR" dirty="0" smtClean="0"/>
          </a:p>
          <a:p>
            <a:pPr lvl="1"/>
            <a:r>
              <a:rPr lang="fr-FR" dirty="0" err="1">
                <a:solidFill>
                  <a:srgbClr val="C00000"/>
                </a:solidFill>
              </a:rPr>
              <a:t>toogle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mode</a:t>
            </a:r>
            <a:r>
              <a:rPr lang="fr-FR" dirty="0" smtClean="0"/>
              <a:t> by </a:t>
            </a:r>
            <a:r>
              <a:rPr lang="fr-FR" dirty="0" err="1" smtClean="0"/>
              <a:t>clicking</a:t>
            </a:r>
            <a:r>
              <a:rPr lang="fr-FR" dirty="0" smtClean="0"/>
              <a:t> on </a:t>
            </a:r>
            <a:r>
              <a:rPr lang="fr-FR" dirty="0" err="1" smtClean="0"/>
              <a:t>Process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Variables </a:t>
            </a:r>
            <a:r>
              <a:rPr lang="fr-FR" dirty="0" err="1" smtClean="0"/>
              <a:t>outer</a:t>
            </a:r>
            <a:r>
              <a:rPr lang="fr-FR" dirty="0" smtClean="0"/>
              <a:t> border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33" y="3161140"/>
            <a:ext cx="3600000" cy="3432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dre 12"/>
          <p:cNvSpPr/>
          <p:nvPr/>
        </p:nvSpPr>
        <p:spPr>
          <a:xfrm>
            <a:off x="4042580" y="3934838"/>
            <a:ext cx="3755219" cy="254443"/>
          </a:xfrm>
          <a:prstGeom prst="frame">
            <a:avLst>
              <a:gd name="adj1" fmla="val 1712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11" name="Cadre 10"/>
          <p:cNvSpPr/>
          <p:nvPr/>
        </p:nvSpPr>
        <p:spPr>
          <a:xfrm>
            <a:off x="4042581" y="4483420"/>
            <a:ext cx="3755218" cy="254443"/>
          </a:xfrm>
          <a:prstGeom prst="frame">
            <a:avLst>
              <a:gd name="adj1" fmla="val 1712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97" y="883033"/>
            <a:ext cx="3440669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dre 13"/>
          <p:cNvSpPr/>
          <p:nvPr/>
        </p:nvSpPr>
        <p:spPr>
          <a:xfrm>
            <a:off x="5420800" y="2143653"/>
            <a:ext cx="3575036" cy="1259506"/>
          </a:xfrm>
          <a:prstGeom prst="frame">
            <a:avLst>
              <a:gd name="adj1" fmla="val 26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</p:spTree>
    <p:extLst>
      <p:ext uri="{BB962C8B-B14F-4D97-AF65-F5344CB8AC3E}">
        <p14:creationId xmlns:p14="http://schemas.microsoft.com/office/powerpoint/2010/main" val="69555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/>
        </p:nvGrpSpPr>
        <p:grpSpPr>
          <a:xfrm>
            <a:off x="5514514" y="2902949"/>
            <a:ext cx="3558090" cy="3670002"/>
            <a:chOff x="4242020" y="2636999"/>
            <a:chExt cx="3558090" cy="3670002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130" y="2636999"/>
              <a:ext cx="3436559" cy="36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Cadre 12"/>
            <p:cNvSpPr/>
            <p:nvPr/>
          </p:nvSpPr>
          <p:spPr>
            <a:xfrm>
              <a:off x="4242020" y="6012474"/>
              <a:ext cx="3558090" cy="294527"/>
            </a:xfrm>
            <a:prstGeom prst="frame">
              <a:avLst>
                <a:gd name="adj1" fmla="val 1108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333"/>
            </a:p>
          </p:txBody>
        </p: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9577"/>
            <a:ext cx="7619870" cy="372396"/>
          </a:xfrm>
        </p:spPr>
        <p:txBody>
          <a:bodyPr/>
          <a:lstStyle/>
          <a:p>
            <a:r>
              <a:rPr lang="en-US" dirty="0"/>
              <a:t>Execution and GUI: </a:t>
            </a:r>
            <a:r>
              <a:rPr lang="en-US" dirty="0" smtClean="0">
                <a:solidFill>
                  <a:srgbClr val="C00000"/>
                </a:solidFill>
              </a:rPr>
              <a:t>Execution and Results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18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489" y="811034"/>
            <a:ext cx="5656911" cy="5915171"/>
          </a:xfrm>
        </p:spPr>
        <p:txBody>
          <a:bodyPr/>
          <a:lstStyle/>
          <a:p>
            <a:r>
              <a:rPr lang="fr-FR" dirty="0" smtClean="0"/>
              <a:t>Control bar at GUI </a:t>
            </a:r>
            <a:r>
              <a:rPr lang="fr-FR" dirty="0" err="1" smtClean="0"/>
              <a:t>bottom</a:t>
            </a:r>
            <a:endParaRPr lang="fr-FR" dirty="0" smtClean="0"/>
          </a:p>
          <a:p>
            <a:pPr lvl="1"/>
            <a:r>
              <a:rPr lang="fr-FR" dirty="0" err="1">
                <a:solidFill>
                  <a:srgbClr val="C00000"/>
                </a:solidFill>
              </a:rPr>
              <a:t>start</a:t>
            </a:r>
            <a:r>
              <a:rPr lang="fr-FR" dirty="0" smtClean="0"/>
              <a:t> or </a:t>
            </a:r>
            <a:r>
              <a:rPr lang="fr-FR" dirty="0" err="1">
                <a:solidFill>
                  <a:srgbClr val="C00000"/>
                </a:solidFill>
              </a:rPr>
              <a:t>resume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>
                <a:solidFill>
                  <a:srgbClr val="C00000"/>
                </a:solidFill>
              </a:rPr>
              <a:t>pause</a:t>
            </a:r>
            <a:r>
              <a:rPr lang="fr-FR" dirty="0" smtClean="0"/>
              <a:t> the tests </a:t>
            </a:r>
            <a:r>
              <a:rPr lang="fr-FR" dirty="0" err="1" smtClean="0"/>
              <a:t>temporarly</a:t>
            </a:r>
            <a:endParaRPr lang="fr-FR" dirty="0" smtClean="0"/>
          </a:p>
          <a:p>
            <a:pPr lvl="1"/>
            <a:r>
              <a:rPr lang="fr-FR" dirty="0" err="1">
                <a:solidFill>
                  <a:srgbClr val="C00000"/>
                </a:solidFill>
              </a:rPr>
              <a:t>abort</a:t>
            </a:r>
            <a:r>
              <a:rPr lang="fr-FR" dirty="0" smtClean="0"/>
              <a:t> the </a:t>
            </a:r>
            <a:r>
              <a:rPr lang="fr-FR" dirty="0" err="1" smtClean="0"/>
              <a:t>testing</a:t>
            </a:r>
            <a:r>
              <a:rPr lang="fr-FR" dirty="0" smtClean="0"/>
              <a:t> (no report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generated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open </a:t>
            </a:r>
            <a:r>
              <a:rPr lang="fr-FR" dirty="0" err="1" smtClean="0"/>
              <a:t>latest</a:t>
            </a:r>
            <a:r>
              <a:rPr lang="fr-FR" dirty="0" smtClean="0"/>
              <a:t> </a:t>
            </a:r>
            <a:r>
              <a:rPr lang="fr-FR" dirty="0">
                <a:solidFill>
                  <a:srgbClr val="C00000"/>
                </a:solidFill>
              </a:rPr>
              <a:t>report</a:t>
            </a:r>
          </a:p>
          <a:p>
            <a:pPr lvl="1"/>
            <a:r>
              <a:rPr lang="fr-FR" dirty="0" err="1">
                <a:solidFill>
                  <a:srgbClr val="C00000"/>
                </a:solidFill>
              </a:rPr>
              <a:t>quit</a:t>
            </a:r>
            <a:r>
              <a:rPr lang="fr-FR" dirty="0" smtClean="0"/>
              <a:t> GUI and </a:t>
            </a:r>
            <a:r>
              <a:rPr lang="fr-FR" dirty="0" err="1" smtClean="0"/>
              <a:t>abort</a:t>
            </a:r>
            <a:r>
              <a:rPr lang="fr-FR" dirty="0" smtClean="0"/>
              <a:t> tests</a:t>
            </a:r>
          </a:p>
          <a:p>
            <a:pPr lvl="1"/>
            <a:r>
              <a:rPr lang="fr-FR" dirty="0" smtClean="0"/>
              <a:t>note </a:t>
            </a:r>
            <a:r>
              <a:rPr lang="fr-FR" dirty="0" err="1" smtClean="0"/>
              <a:t>that</a:t>
            </a:r>
            <a:r>
              <a:rPr lang="fr-FR" dirty="0" smtClean="0"/>
              <a:t> tests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pause or </a:t>
            </a:r>
            <a:r>
              <a:rPr lang="fr-FR" dirty="0" err="1" smtClean="0"/>
              <a:t>abort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automatically</a:t>
            </a:r>
            <a:r>
              <a:rPr lang="fr-FR" dirty="0" smtClean="0"/>
              <a:t> 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>
                <a:solidFill>
                  <a:srgbClr val="C00000"/>
                </a:solidFill>
              </a:rPr>
              <a:t>on_failure</a:t>
            </a:r>
            <a:r>
              <a:rPr lang="fr-FR" dirty="0" smtClean="0"/>
              <a:t> </a:t>
            </a:r>
            <a:r>
              <a:rPr lang="fr-FR" dirty="0" err="1" smtClean="0"/>
              <a:t>field</a:t>
            </a:r>
            <a:r>
              <a:rPr lang="fr-FR" dirty="0" smtClean="0"/>
              <a:t> value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Pause and </a:t>
            </a:r>
            <a:r>
              <a:rPr lang="fr-FR" dirty="0" err="1" smtClean="0"/>
              <a:t>Abort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in CLI as </a:t>
            </a:r>
            <a:r>
              <a:rPr lang="fr-FR" dirty="0" err="1" smtClean="0"/>
              <a:t>well</a:t>
            </a:r>
            <a:endParaRPr lang="fr-FR" dirty="0" smtClean="0"/>
          </a:p>
          <a:p>
            <a:pPr lvl="1"/>
            <a:r>
              <a:rPr lang="fr-FR" dirty="0" err="1" smtClean="0"/>
              <a:t>start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Ctrl+D</a:t>
            </a:r>
            <a:r>
              <a:rPr lang="fr-FR" dirty="0" smtClean="0"/>
              <a:t> and Enter</a:t>
            </a:r>
          </a:p>
          <a:p>
            <a:pPr lvl="1"/>
            <a:r>
              <a:rPr lang="fr-FR" dirty="0" err="1" smtClean="0"/>
              <a:t>abort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Ctrl+C</a:t>
            </a:r>
            <a:endParaRPr lang="fr-FR" dirty="0" smtClean="0"/>
          </a:p>
          <a:p>
            <a:pPr lvl="1"/>
            <a:r>
              <a:rPr lang="fr-FR" dirty="0" smtClean="0"/>
              <a:t>pause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 smtClean="0"/>
              <a:t>Ctrl+Z</a:t>
            </a:r>
            <a:endParaRPr lang="fr-FR" dirty="0" smtClean="0"/>
          </a:p>
          <a:p>
            <a:pPr lvl="1"/>
            <a:r>
              <a:rPr lang="fr-FR" dirty="0" err="1" smtClean="0"/>
              <a:t>resume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Ctrl+Z</a:t>
            </a:r>
            <a:r>
              <a:rPr lang="fr-FR" dirty="0" smtClean="0"/>
              <a:t> and `fg`</a:t>
            </a:r>
          </a:p>
          <a:p>
            <a:pPr lvl="1"/>
            <a:endParaRPr lang="fr-FR" dirty="0"/>
          </a:p>
          <a:p>
            <a:r>
              <a:rPr lang="fr-FR" dirty="0" smtClean="0"/>
              <a:t>GUI pop-up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summary</a:t>
            </a:r>
            <a:endParaRPr lang="fr-FR" dirty="0" smtClean="0"/>
          </a:p>
          <a:p>
            <a:pPr lvl="1"/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pausing</a:t>
            </a:r>
            <a:r>
              <a:rPr lang="fr-FR" dirty="0" smtClean="0"/>
              <a:t> (</a:t>
            </a:r>
            <a:r>
              <a:rPr lang="fr-FR" dirty="0" err="1" smtClean="0"/>
              <a:t>either</a:t>
            </a:r>
            <a:r>
              <a:rPr lang="fr-FR" dirty="0" smtClean="0"/>
              <a:t> user or test)</a:t>
            </a:r>
          </a:p>
          <a:p>
            <a:pPr lvl="1"/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aborted</a:t>
            </a:r>
            <a:r>
              <a:rPr lang="fr-FR" dirty="0" smtClean="0"/>
              <a:t> or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</a:p>
          <a:p>
            <a:pPr lvl="1"/>
            <a:endParaRPr lang="fr-FR" dirty="0"/>
          </a:p>
          <a:p>
            <a:r>
              <a:rPr lang="fr-FR" dirty="0" smtClean="0"/>
              <a:t>GUI tests </a:t>
            </a:r>
            <a:r>
              <a:rPr lang="fr-FR" dirty="0" err="1" smtClean="0"/>
              <a:t>treeview</a:t>
            </a:r>
            <a:endParaRPr lang="fr-FR" dirty="0" smtClean="0"/>
          </a:p>
          <a:p>
            <a:pPr lvl="1"/>
            <a:r>
              <a:rPr lang="fr-FR" dirty="0" smtClean="0"/>
              <a:t>collapse/</a:t>
            </a:r>
            <a:r>
              <a:rPr lang="fr-FR" dirty="0" err="1" smtClean="0"/>
              <a:t>expand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scenarios to subtests </a:t>
            </a:r>
          </a:p>
          <a:p>
            <a:pPr lvl="1"/>
            <a:r>
              <a:rPr lang="fr-FR" dirty="0" smtClean="0"/>
              <a:t>collapse/</a:t>
            </a:r>
            <a:r>
              <a:rPr lang="fr-FR" dirty="0" err="1" smtClean="0"/>
              <a:t>expand</a:t>
            </a:r>
            <a:r>
              <a:rPr lang="fr-FR" dirty="0" smtClean="0"/>
              <a:t> all by </a:t>
            </a:r>
            <a:r>
              <a:rPr lang="fr-FR" dirty="0" err="1" smtClean="0"/>
              <a:t>clicking</a:t>
            </a:r>
            <a:r>
              <a:rPr lang="fr-FR" dirty="0" smtClean="0"/>
              <a:t> </a:t>
            </a:r>
            <a:r>
              <a:rPr lang="fr-FR" dirty="0" err="1" smtClean="0"/>
              <a:t>status</a:t>
            </a:r>
            <a:r>
              <a:rPr lang="fr-FR" dirty="0" smtClean="0"/>
              <a:t> </a:t>
            </a:r>
            <a:r>
              <a:rPr lang="fr-FR" dirty="0" err="1" smtClean="0"/>
              <a:t>icon</a:t>
            </a:r>
            <a:endParaRPr lang="fr-FR" dirty="0" smtClean="0"/>
          </a:p>
          <a:p>
            <a:pPr lvl="1"/>
            <a:r>
              <a:rPr lang="fr-FR" dirty="0" err="1" smtClean="0"/>
              <a:t>expand</a:t>
            </a:r>
            <a:r>
              <a:rPr lang="fr-FR" dirty="0" smtClean="0"/>
              <a:t> subtest to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failure</a:t>
            </a:r>
            <a:r>
              <a:rPr lang="fr-FR" dirty="0" smtClean="0"/>
              <a:t> or </a:t>
            </a:r>
            <a:r>
              <a:rPr lang="fr-FR" dirty="0" err="1" smtClean="0"/>
              <a:t>error</a:t>
            </a:r>
            <a:r>
              <a:rPr lang="fr-FR" dirty="0" smtClean="0"/>
              <a:t> </a:t>
            </a:r>
            <a:r>
              <a:rPr lang="fr-FR" dirty="0" err="1" smtClean="0"/>
              <a:t>traceback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3" r="18798"/>
          <a:stretch/>
        </p:blipFill>
        <p:spPr>
          <a:xfrm>
            <a:off x="3459731" y="807160"/>
            <a:ext cx="4754034" cy="37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e 15"/>
          <p:cNvGrpSpPr/>
          <p:nvPr/>
        </p:nvGrpSpPr>
        <p:grpSpPr>
          <a:xfrm>
            <a:off x="4842658" y="1240877"/>
            <a:ext cx="3755219" cy="3600000"/>
            <a:chOff x="5327688" y="1301373"/>
            <a:chExt cx="3755219" cy="3600000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762" y="1301373"/>
              <a:ext cx="3581073" cy="36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Cadre 11"/>
            <p:cNvSpPr/>
            <p:nvPr/>
          </p:nvSpPr>
          <p:spPr>
            <a:xfrm>
              <a:off x="5327688" y="2461278"/>
              <a:ext cx="3755219" cy="430428"/>
            </a:xfrm>
            <a:prstGeom prst="frame">
              <a:avLst>
                <a:gd name="adj1" fmla="val 9736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333"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45" y="3485807"/>
            <a:ext cx="1234181" cy="1033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"/>
          <a:stretch/>
        </p:blipFill>
        <p:spPr>
          <a:xfrm>
            <a:off x="4280333" y="4609204"/>
            <a:ext cx="1234181" cy="1186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90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5551044" y="811034"/>
            <a:ext cx="3444791" cy="3600000"/>
            <a:chOff x="5459523" y="1608787"/>
            <a:chExt cx="3444791" cy="3600000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523" y="1608787"/>
              <a:ext cx="3444791" cy="36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Cadre 6"/>
            <p:cNvSpPr/>
            <p:nvPr/>
          </p:nvSpPr>
          <p:spPr>
            <a:xfrm>
              <a:off x="6665394" y="3470681"/>
              <a:ext cx="1407381" cy="507596"/>
            </a:xfrm>
            <a:prstGeom prst="frame">
              <a:avLst>
                <a:gd name="adj1" fmla="val 51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333"/>
            </a:p>
          </p:txBody>
        </p:sp>
        <p:sp>
          <p:nvSpPr>
            <p:cNvPr id="8" name="Cadre 7"/>
            <p:cNvSpPr/>
            <p:nvPr/>
          </p:nvSpPr>
          <p:spPr>
            <a:xfrm>
              <a:off x="8287461" y="2147092"/>
              <a:ext cx="492981" cy="2956294"/>
            </a:xfrm>
            <a:prstGeom prst="frame">
              <a:avLst>
                <a:gd name="adj1" fmla="val 513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333"/>
            </a:p>
          </p:txBody>
        </p:sp>
        <p:sp>
          <p:nvSpPr>
            <p:cNvPr id="11" name="Cadre 10"/>
            <p:cNvSpPr/>
            <p:nvPr/>
          </p:nvSpPr>
          <p:spPr>
            <a:xfrm>
              <a:off x="5525885" y="2147092"/>
              <a:ext cx="360460" cy="2956294"/>
            </a:xfrm>
            <a:prstGeom prst="frame">
              <a:avLst>
                <a:gd name="adj1" fmla="val 623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333"/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6" y="4499582"/>
            <a:ext cx="679444" cy="43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/>
              <a:t>Execution and GUI: </a:t>
            </a:r>
            <a:r>
              <a:rPr lang="en-US" dirty="0" smtClean="0">
                <a:solidFill>
                  <a:srgbClr val="C00000"/>
                </a:solidFill>
              </a:rPr>
              <a:t>Additional GUI features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19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489" y="811034"/>
            <a:ext cx="5656911" cy="6007504"/>
          </a:xfrm>
        </p:spPr>
        <p:txBody>
          <a:bodyPr/>
          <a:lstStyle/>
          <a:p>
            <a:r>
              <a:rPr lang="fr-FR" dirty="0" err="1">
                <a:solidFill>
                  <a:srgbClr val="C00000"/>
                </a:solidFill>
              </a:rPr>
              <a:t>Selection</a:t>
            </a:r>
            <a:r>
              <a:rPr lang="fr-FR" dirty="0" smtClean="0"/>
              <a:t> (</a:t>
            </a:r>
            <a:r>
              <a:rPr lang="fr-FR" dirty="0" err="1" smtClean="0"/>
              <a:t>preset</a:t>
            </a:r>
            <a:r>
              <a:rPr lang="fr-FR" dirty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to skip </a:t>
            </a:r>
            <a:r>
              <a:rPr lang="fr-FR" dirty="0" err="1" smtClean="0"/>
              <a:t>field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can</a:t>
            </a:r>
            <a:r>
              <a:rPr lang="fr-FR" dirty="0" smtClean="0"/>
              <a:t> select </a:t>
            </a:r>
            <a:r>
              <a:rPr lang="fr-FR" dirty="0" err="1" smtClean="0"/>
              <a:t>which</a:t>
            </a:r>
            <a:r>
              <a:rPr lang="fr-FR" dirty="0" smtClean="0"/>
              <a:t> subtest to </a:t>
            </a:r>
            <a:r>
              <a:rPr lang="fr-FR" dirty="0" err="1" smtClean="0"/>
              <a:t>execute</a:t>
            </a:r>
            <a:endParaRPr lang="fr-FR" dirty="0" smtClean="0"/>
          </a:p>
          <a:p>
            <a:pPr lvl="1"/>
            <a:r>
              <a:rPr lang="fr-FR" dirty="0" err="1" smtClean="0"/>
              <a:t>can</a:t>
            </a:r>
            <a:r>
              <a:rPr lang="fr-FR" dirty="0" smtClean="0"/>
              <a:t> select </a:t>
            </a:r>
            <a:r>
              <a:rPr lang="fr-FR" dirty="0" err="1" smtClean="0"/>
              <a:t>whole</a:t>
            </a:r>
            <a:r>
              <a:rPr lang="fr-FR" dirty="0" smtClean="0"/>
              <a:t> or partial scenario and test as </a:t>
            </a:r>
            <a:r>
              <a:rPr lang="fr-FR" dirty="0" err="1" smtClean="0"/>
              <a:t>well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>
                <a:solidFill>
                  <a:srgbClr val="C00000"/>
                </a:solidFill>
              </a:rPr>
              <a:t>Replay</a:t>
            </a:r>
            <a:endParaRPr lang="fr-FR" dirty="0">
              <a:solidFill>
                <a:srgbClr val="C00000"/>
              </a:solidFill>
            </a:endParaRPr>
          </a:p>
          <a:p>
            <a:pPr lvl="1"/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icon</a:t>
            </a:r>
            <a:r>
              <a:rPr lang="fr-FR" dirty="0" smtClean="0"/>
              <a:t> </a:t>
            </a:r>
            <a:r>
              <a:rPr lang="fr-FR" dirty="0" err="1" smtClean="0"/>
              <a:t>status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shown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traceback</a:t>
            </a:r>
            <a:endParaRPr lang="fr-FR" dirty="0" smtClean="0"/>
          </a:p>
          <a:p>
            <a:pPr lvl="1"/>
            <a:r>
              <a:rPr lang="fr-FR" dirty="0" err="1" smtClean="0"/>
              <a:t>selection</a:t>
            </a:r>
            <a:r>
              <a:rPr lang="fr-FR" dirty="0" smtClean="0"/>
              <a:t> change </a:t>
            </a:r>
            <a:r>
              <a:rPr lang="fr-FR" dirty="0" err="1" smtClean="0"/>
              <a:t>during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applies</a:t>
            </a:r>
            <a:r>
              <a:rPr lang="fr-FR" dirty="0" smtClean="0"/>
              <a:t> at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Multiple </a:t>
            </a:r>
            <a:r>
              <a:rPr lang="fr-FR" dirty="0" err="1">
                <a:solidFill>
                  <a:srgbClr val="C00000"/>
                </a:solidFill>
              </a:rPr>
              <a:t>tooltips</a:t>
            </a:r>
            <a:endParaRPr lang="fr-FR" dirty="0">
              <a:solidFill>
                <a:srgbClr val="C00000"/>
              </a:solidFill>
            </a:endParaRPr>
          </a:p>
          <a:p>
            <a:pPr lvl="1"/>
            <a:r>
              <a:rPr lang="fr-FR" dirty="0" err="1" smtClean="0"/>
              <a:t>hover</a:t>
            </a:r>
            <a:r>
              <a:rPr lang="fr-FR" dirty="0" smtClean="0"/>
              <a:t> </a:t>
            </a:r>
            <a:r>
              <a:rPr lang="fr-FR" dirty="0" err="1" smtClean="0"/>
              <a:t>above</a:t>
            </a:r>
            <a:r>
              <a:rPr lang="fr-FR" dirty="0" smtClean="0"/>
              <a:t> scenario to </a:t>
            </a:r>
            <a:r>
              <a:rPr lang="fr-FR" dirty="0" err="1" smtClean="0"/>
              <a:t>see</a:t>
            </a:r>
            <a:r>
              <a:rPr lang="fr-FR" dirty="0" smtClean="0"/>
              <a:t> config</a:t>
            </a:r>
          </a:p>
          <a:p>
            <a:pPr lvl="1"/>
            <a:r>
              <a:rPr lang="fr-FR" dirty="0" err="1" smtClean="0"/>
              <a:t>hover</a:t>
            </a:r>
            <a:r>
              <a:rPr lang="fr-FR" dirty="0" smtClean="0"/>
              <a:t> </a:t>
            </a:r>
            <a:r>
              <a:rPr lang="fr-FR" dirty="0" err="1" smtClean="0"/>
              <a:t>above</a:t>
            </a:r>
            <a:r>
              <a:rPr lang="fr-FR" dirty="0" smtClean="0"/>
              <a:t> test to </a:t>
            </a:r>
            <a:r>
              <a:rPr lang="fr-FR" dirty="0" err="1" smtClean="0"/>
              <a:t>see</a:t>
            </a:r>
            <a:r>
              <a:rPr lang="fr-FR" dirty="0" smtClean="0"/>
              <a:t> message</a:t>
            </a:r>
          </a:p>
          <a:p>
            <a:pPr lvl="1"/>
            <a:r>
              <a:rPr lang="fr-FR" dirty="0" err="1" smtClean="0"/>
              <a:t>hover</a:t>
            </a:r>
            <a:r>
              <a:rPr lang="fr-FR" dirty="0" smtClean="0"/>
              <a:t> </a:t>
            </a:r>
            <a:r>
              <a:rPr lang="fr-FR" dirty="0" err="1" smtClean="0"/>
              <a:t>above</a:t>
            </a:r>
            <a:r>
              <a:rPr lang="fr-FR" dirty="0" smtClean="0"/>
              <a:t> subtest to </a:t>
            </a:r>
            <a:r>
              <a:rPr lang="fr-FR" dirty="0" err="1" smtClean="0"/>
              <a:t>see</a:t>
            </a:r>
            <a:r>
              <a:rPr lang="fr-FR" dirty="0" smtClean="0"/>
              <a:t> set and </a:t>
            </a:r>
            <a:r>
              <a:rPr lang="fr-FR" dirty="0" err="1" smtClean="0"/>
              <a:t>expected</a:t>
            </a:r>
            <a:r>
              <a:rPr lang="fr-FR" dirty="0" smtClean="0"/>
              <a:t> values</a:t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 smtClean="0"/>
          </a:p>
          <a:p>
            <a:pPr lvl="1"/>
            <a:r>
              <a:rPr lang="fr-FR" dirty="0" err="1" smtClean="0"/>
              <a:t>hover</a:t>
            </a:r>
            <a:r>
              <a:rPr lang="fr-FR" dirty="0" smtClean="0"/>
              <a:t> </a:t>
            </a:r>
            <a:r>
              <a:rPr lang="fr-FR" dirty="0" err="1" smtClean="0"/>
              <a:t>above</a:t>
            </a:r>
            <a:r>
              <a:rPr lang="fr-FR" dirty="0" smtClean="0"/>
              <a:t> test duration to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retry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 duration</a:t>
            </a:r>
          </a:p>
          <a:p>
            <a:pPr lvl="1"/>
            <a:r>
              <a:rPr lang="fr-FR" dirty="0" err="1" smtClean="0"/>
              <a:t>hover</a:t>
            </a:r>
            <a:r>
              <a:rPr lang="fr-FR" dirty="0" smtClean="0"/>
              <a:t> </a:t>
            </a:r>
            <a:r>
              <a:rPr lang="fr-FR" dirty="0" err="1" smtClean="0"/>
              <a:t>above</a:t>
            </a:r>
            <a:r>
              <a:rPr lang="fr-FR" dirty="0" smtClean="0"/>
              <a:t> </a:t>
            </a:r>
            <a:r>
              <a:rPr lang="fr-FR" dirty="0" err="1" smtClean="0"/>
              <a:t>status</a:t>
            </a:r>
            <a:r>
              <a:rPr lang="fr-FR" dirty="0" smtClean="0"/>
              <a:t> </a:t>
            </a:r>
            <a:r>
              <a:rPr lang="fr-FR" dirty="0" err="1" smtClean="0"/>
              <a:t>icon</a:t>
            </a:r>
            <a:r>
              <a:rPr lang="fr-FR" dirty="0" smtClean="0"/>
              <a:t> to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traceback</a:t>
            </a:r>
            <a:r>
              <a:rPr lang="fr-FR" dirty="0" smtClean="0"/>
              <a:t> </a:t>
            </a:r>
            <a:r>
              <a:rPr lang="fr-FR" dirty="0" err="1" smtClean="0"/>
              <a:t>summary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Copy to </a:t>
            </a:r>
            <a:r>
              <a:rPr lang="fr-FR" dirty="0" err="1">
                <a:solidFill>
                  <a:srgbClr val="C00000"/>
                </a:solidFill>
              </a:rPr>
              <a:t>clipboard</a:t>
            </a:r>
            <a:endParaRPr lang="fr-FR" dirty="0">
              <a:solidFill>
                <a:srgbClr val="C00000"/>
              </a:solidFill>
            </a:endParaRPr>
          </a:p>
          <a:p>
            <a:pPr lvl="1"/>
            <a:r>
              <a:rPr lang="fr-FR" dirty="0" smtClean="0"/>
              <a:t>by right-</a:t>
            </a:r>
            <a:r>
              <a:rPr lang="fr-FR" dirty="0" err="1" smtClean="0"/>
              <a:t>clicking</a:t>
            </a:r>
            <a:r>
              <a:rPr lang="fr-FR" dirty="0" smtClean="0"/>
              <a:t> on subtest</a:t>
            </a:r>
          </a:p>
          <a:p>
            <a:pPr lvl="1"/>
            <a:r>
              <a:rPr lang="fr-FR" dirty="0" err="1" smtClean="0"/>
              <a:t>enable</a:t>
            </a:r>
            <a:r>
              <a:rPr lang="fr-FR" dirty="0" smtClean="0"/>
              <a:t> to copy setter, getter or all PV </a:t>
            </a:r>
            <a:r>
              <a:rPr lang="fr-FR" dirty="0" err="1" smtClean="0"/>
              <a:t>names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(to use for instance </a:t>
            </a:r>
            <a:r>
              <a:rPr lang="fr-FR" dirty="0" err="1" smtClean="0"/>
              <a:t>with</a:t>
            </a:r>
            <a:r>
              <a:rPr lang="fr-FR" dirty="0" smtClean="0"/>
              <a:t> caget or </a:t>
            </a:r>
            <a:r>
              <a:rPr lang="fr-FR" dirty="0" err="1" smtClean="0"/>
              <a:t>camonitor</a:t>
            </a:r>
            <a:r>
              <a:rPr lang="fr-FR" dirty="0" smtClean="0"/>
              <a:t> in CLI)</a:t>
            </a:r>
          </a:p>
          <a:p>
            <a:pPr lvl="1"/>
            <a:r>
              <a:rPr lang="fr-FR" dirty="0" err="1" smtClean="0"/>
              <a:t>enable</a:t>
            </a:r>
            <a:r>
              <a:rPr lang="fr-FR" dirty="0" smtClean="0"/>
              <a:t> to copy </a:t>
            </a:r>
            <a:r>
              <a:rPr lang="fr-FR" dirty="0" err="1" smtClean="0"/>
              <a:t>traceback</a:t>
            </a:r>
            <a:r>
              <a:rPr lang="fr-FR" dirty="0" smtClean="0"/>
              <a:t> if </a:t>
            </a:r>
            <a:r>
              <a:rPr lang="fr-FR" dirty="0" err="1" smtClean="0"/>
              <a:t>any</a:t>
            </a:r>
            <a:endParaRPr lang="fr-FR" dirty="0" smtClean="0"/>
          </a:p>
          <a:p>
            <a:endParaRPr lang="fr-FR" dirty="0" smtClean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20" y="5080652"/>
            <a:ext cx="536501" cy="11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16" y="4505694"/>
            <a:ext cx="1204589" cy="418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91" y="4505694"/>
            <a:ext cx="1536813" cy="512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951" y="5240388"/>
            <a:ext cx="1838654" cy="10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09" y="5432426"/>
            <a:ext cx="3057726" cy="1042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36" y="5080652"/>
            <a:ext cx="533102" cy="552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5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 of contents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51008" y="1516902"/>
            <a:ext cx="3960000" cy="3175959"/>
          </a:xfrm>
        </p:spPr>
        <p:txBody>
          <a:bodyPr/>
          <a:lstStyle/>
          <a:p>
            <a:r>
              <a:rPr lang="fr-FR" dirty="0" err="1" smtClean="0"/>
              <a:t>Needs</a:t>
            </a:r>
            <a:r>
              <a:rPr lang="fr-FR" dirty="0" smtClean="0"/>
              <a:t> and </a:t>
            </a:r>
            <a:r>
              <a:rPr lang="fr-FR" dirty="0" err="1" smtClean="0"/>
              <a:t>History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Principle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Writing</a:t>
            </a:r>
            <a:r>
              <a:rPr lang="fr-FR" dirty="0" smtClean="0"/>
              <a:t> a scenario file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Execution</a:t>
            </a:r>
            <a:r>
              <a:rPr lang="fr-FR" dirty="0" smtClean="0"/>
              <a:t> and GUI</a:t>
            </a:r>
          </a:p>
          <a:p>
            <a:endParaRPr lang="fr-FR" dirty="0" smtClean="0"/>
          </a:p>
          <a:p>
            <a:r>
              <a:rPr lang="fr-FR" dirty="0" smtClean="0"/>
              <a:t>Test </a:t>
            </a:r>
            <a:r>
              <a:rPr lang="fr-FR" dirty="0" err="1" smtClean="0"/>
              <a:t>results</a:t>
            </a:r>
            <a:r>
              <a:rPr lang="fr-FR" dirty="0" smtClean="0"/>
              <a:t> Report</a:t>
            </a:r>
          </a:p>
          <a:p>
            <a:endParaRPr lang="fr-FR" dirty="0"/>
          </a:p>
          <a:p>
            <a:r>
              <a:rPr lang="fr-FR" dirty="0" smtClean="0"/>
              <a:t>DEMO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851008" y="954139"/>
            <a:ext cx="3960000" cy="378270"/>
          </a:xfrm>
        </p:spPr>
        <p:txBody>
          <a:bodyPr/>
          <a:lstStyle/>
          <a:p>
            <a:r>
              <a:rPr lang="fr-FR" dirty="0" smtClean="0"/>
              <a:t>Part I – User point of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7" name="Espace réservé du contenu 4"/>
          <p:cNvSpPr txBox="1">
            <a:spLocks/>
          </p:cNvSpPr>
          <p:nvPr/>
        </p:nvSpPr>
        <p:spPr>
          <a:xfrm>
            <a:off x="5035835" y="1516902"/>
            <a:ext cx="3960000" cy="4253177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Implementation</a:t>
            </a:r>
            <a:r>
              <a:rPr lang="fr-FR" dirty="0" smtClean="0"/>
              <a:t> Architecture</a:t>
            </a:r>
          </a:p>
          <a:p>
            <a:endParaRPr lang="fr-FR" dirty="0" smtClean="0"/>
          </a:p>
          <a:p>
            <a:r>
              <a:rPr lang="fr-FR" dirty="0" smtClean="0"/>
              <a:t>File </a:t>
            </a:r>
            <a:r>
              <a:rPr lang="fr-FR" dirty="0" err="1" smtClean="0"/>
              <a:t>reading</a:t>
            </a:r>
            <a:r>
              <a:rPr lang="fr-FR" dirty="0" smtClean="0"/>
              <a:t> and validation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CLI and GUI communication</a:t>
            </a:r>
          </a:p>
          <a:p>
            <a:endParaRPr lang="fr-FR" dirty="0" smtClean="0"/>
          </a:p>
          <a:p>
            <a:r>
              <a:rPr lang="fr-FR" dirty="0" err="1" smtClean="0"/>
              <a:t>Naming</a:t>
            </a:r>
            <a:r>
              <a:rPr lang="fr-FR" dirty="0" smtClean="0"/>
              <a:t> validation</a:t>
            </a:r>
          </a:p>
          <a:p>
            <a:endParaRPr lang="fr-FR" dirty="0"/>
          </a:p>
          <a:p>
            <a:r>
              <a:rPr lang="fr-FR" dirty="0" smtClean="0"/>
              <a:t>PDF Report </a:t>
            </a:r>
            <a:r>
              <a:rPr lang="fr-FR" dirty="0" err="1" smtClean="0"/>
              <a:t>generation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Other</a:t>
            </a:r>
            <a:r>
              <a:rPr lang="fr-FR" dirty="0" smtClean="0"/>
              <a:t> changes </a:t>
            </a:r>
            <a:r>
              <a:rPr lang="fr-FR" dirty="0" err="1" smtClean="0"/>
              <a:t>planned</a:t>
            </a:r>
            <a:endParaRPr lang="en-US" dirty="0" smtClean="0"/>
          </a:p>
          <a:p>
            <a:endParaRPr lang="fr-FR" dirty="0"/>
          </a:p>
          <a:p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r>
              <a:rPr lang="fr-FR" dirty="0" smtClean="0"/>
              <a:t> workflow</a:t>
            </a:r>
          </a:p>
          <a:p>
            <a:endParaRPr lang="fr-FR" dirty="0"/>
          </a:p>
          <a:p>
            <a:r>
              <a:rPr lang="fr-FR" dirty="0" smtClean="0"/>
              <a:t>Sharing </a:t>
            </a:r>
            <a:r>
              <a:rPr lang="fr-FR" dirty="0" err="1" smtClean="0"/>
              <a:t>WeTest</a:t>
            </a:r>
            <a:endParaRPr lang="fr-FR" dirty="0" smtClean="0"/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5035834" y="954139"/>
            <a:ext cx="3960000" cy="3782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0" indent="0" algn="l" defTabSz="957925" rtl="0" eaLnBrk="1" latinLnBrk="0" hangingPunct="1">
              <a:lnSpc>
                <a:spcPct val="90000"/>
              </a:lnSpc>
              <a:spcBef>
                <a:spcPts val="1048"/>
              </a:spcBef>
              <a:buClr>
                <a:srgbClr val="548235"/>
              </a:buClr>
              <a:buSzPct val="80000"/>
              <a:buFontTx/>
              <a:buNone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Part II – </a:t>
            </a:r>
            <a:r>
              <a:rPr lang="fr-FR" dirty="0" err="1" smtClean="0"/>
              <a:t>Behind</a:t>
            </a:r>
            <a:r>
              <a:rPr lang="fr-FR" dirty="0" smtClean="0"/>
              <a:t> the </a:t>
            </a:r>
            <a:r>
              <a:rPr lang="fr-FR" dirty="0" err="1" smtClean="0"/>
              <a:t>scene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540463" y="1256781"/>
            <a:ext cx="36000" cy="432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</p:spTree>
    <p:extLst>
      <p:ext uri="{BB962C8B-B14F-4D97-AF65-F5344CB8AC3E}">
        <p14:creationId xmlns:p14="http://schemas.microsoft.com/office/powerpoint/2010/main" val="14023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 smtClean="0"/>
              <a:t>Tests results Report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20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3" y="2430222"/>
            <a:ext cx="2841450" cy="4019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1" y="846814"/>
            <a:ext cx="2841450" cy="4019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709283" y="846814"/>
            <a:ext cx="5434717" cy="6038281"/>
          </a:xfrm>
        </p:spPr>
        <p:txBody>
          <a:bodyPr/>
          <a:lstStyle/>
          <a:p>
            <a:r>
              <a:rPr lang="fr-FR" dirty="0" smtClean="0"/>
              <a:t>A PDF report </a:t>
            </a:r>
            <a:r>
              <a:rPr lang="fr-FR" dirty="0" err="1" smtClean="0"/>
              <a:t>generated</a:t>
            </a:r>
            <a:r>
              <a:rPr lang="fr-FR" dirty="0" smtClean="0"/>
              <a:t> </a:t>
            </a:r>
            <a:r>
              <a:rPr lang="fr-FR" dirty="0" err="1" smtClean="0"/>
              <a:t>automatically</a:t>
            </a:r>
            <a:endParaRPr lang="fr-FR" dirty="0" smtClean="0"/>
          </a:p>
          <a:p>
            <a:pPr marL="478963" lvl="1" indent="0">
              <a:buNone/>
            </a:pPr>
            <a:r>
              <a:rPr lang="fr-FR" dirty="0" err="1" smtClean="0"/>
              <a:t>see</a:t>
            </a:r>
            <a:r>
              <a:rPr lang="fr-FR" dirty="0" smtClean="0"/>
              <a:t> CLI options to change </a:t>
            </a:r>
            <a:r>
              <a:rPr lang="fr-FR" dirty="0" err="1" smtClean="0"/>
              <a:t>name</a:t>
            </a:r>
            <a:r>
              <a:rPr lang="fr-FR" dirty="0" smtClean="0"/>
              <a:t> or </a:t>
            </a:r>
            <a:r>
              <a:rPr lang="fr-FR" dirty="0" err="1" smtClean="0"/>
              <a:t>deactivate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PV table shows </a:t>
            </a:r>
            <a:r>
              <a:rPr lang="fr-FR" dirty="0" err="1" smtClean="0"/>
              <a:t>tested</a:t>
            </a:r>
            <a:r>
              <a:rPr lang="fr-FR" dirty="0" smtClean="0"/>
              <a:t> </a:t>
            </a:r>
            <a:r>
              <a:rPr lang="fr-FR" dirty="0" err="1" smtClean="0"/>
              <a:t>PVs</a:t>
            </a:r>
            <a:endParaRPr lang="fr-FR" dirty="0" smtClean="0"/>
          </a:p>
          <a:p>
            <a:pPr lvl="1"/>
            <a:r>
              <a:rPr lang="fr-FR" dirty="0" err="1" smtClean="0"/>
              <a:t>sorted</a:t>
            </a:r>
            <a:r>
              <a:rPr lang="fr-FR" dirty="0" smtClean="0"/>
              <a:t> by section if a </a:t>
            </a:r>
            <a:r>
              <a:rPr lang="fr-FR" dirty="0" err="1" smtClean="0"/>
              <a:t>naming</a:t>
            </a:r>
            <a:r>
              <a:rPr lang="fr-FR" dirty="0" smtClean="0"/>
              <a:t> option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provided</a:t>
            </a:r>
            <a:endParaRPr lang="fr-FR" dirty="0" smtClean="0"/>
          </a:p>
          <a:p>
            <a:pPr lvl="1"/>
            <a:r>
              <a:rPr lang="fr-FR" dirty="0" smtClean="0"/>
              <a:t>shows </a:t>
            </a:r>
            <a:r>
              <a:rPr lang="fr-FR" dirty="0" err="1" smtClean="0"/>
              <a:t>number</a:t>
            </a:r>
            <a:r>
              <a:rPr lang="fr-FR" dirty="0" smtClean="0"/>
              <a:t> of time PV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as setter or getter</a:t>
            </a:r>
          </a:p>
          <a:p>
            <a:endParaRPr lang="fr-FR" dirty="0"/>
          </a:p>
          <a:p>
            <a:r>
              <a:rPr lang="fr-FR" dirty="0" smtClean="0"/>
              <a:t>Informations </a:t>
            </a:r>
            <a:r>
              <a:rPr lang="fr-FR" dirty="0" err="1" smtClean="0"/>
              <a:t>displayed</a:t>
            </a:r>
            <a:endParaRPr lang="fr-FR" dirty="0" smtClean="0"/>
          </a:p>
          <a:p>
            <a:pPr lvl="1"/>
            <a:r>
              <a:rPr lang="fr-FR" dirty="0" smtClean="0"/>
              <a:t>Suite, scenario and test </a:t>
            </a:r>
            <a:r>
              <a:rPr lang="fr-FR" dirty="0" err="1" smtClean="0"/>
              <a:t>title</a:t>
            </a:r>
            <a:r>
              <a:rPr lang="fr-FR" dirty="0" smtClean="0"/>
              <a:t> and messages</a:t>
            </a:r>
          </a:p>
          <a:p>
            <a:pPr lvl="1"/>
            <a:r>
              <a:rPr lang="fr-FR" dirty="0" smtClean="0"/>
              <a:t>Subtest </a:t>
            </a:r>
            <a:r>
              <a:rPr lang="fr-FR" dirty="0" err="1" smtClean="0"/>
              <a:t>title</a:t>
            </a:r>
            <a:r>
              <a:rPr lang="fr-FR" dirty="0" smtClean="0"/>
              <a:t>, message, </a:t>
            </a:r>
            <a:r>
              <a:rPr lang="fr-FR" dirty="0" err="1" smtClean="0"/>
              <a:t>status</a:t>
            </a:r>
            <a:r>
              <a:rPr lang="fr-FR" dirty="0" smtClean="0"/>
              <a:t> and </a:t>
            </a:r>
            <a:r>
              <a:rPr lang="fr-FR" dirty="0" err="1" smtClean="0"/>
              <a:t>traceback</a:t>
            </a:r>
            <a:endParaRPr lang="fr-FR" dirty="0"/>
          </a:p>
          <a:p>
            <a:r>
              <a:rPr lang="fr-FR" dirty="0" smtClean="0"/>
              <a:t>Informations NOT </a:t>
            </a:r>
            <a:r>
              <a:rPr lang="fr-FR" dirty="0" err="1" smtClean="0"/>
              <a:t>displayed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err="1"/>
              <a:t>yet</a:t>
            </a:r>
            <a:r>
              <a:rPr lang="fr-FR" dirty="0"/>
              <a:t> ?)</a:t>
            </a:r>
            <a:endParaRPr lang="fr-FR" dirty="0" smtClean="0"/>
          </a:p>
          <a:p>
            <a:pPr marL="478963" lvl="1" indent="0">
              <a:buNone/>
            </a:pPr>
            <a:r>
              <a:rPr lang="fr-FR" dirty="0" smtClean="0"/>
              <a:t>subtest </a:t>
            </a:r>
            <a:r>
              <a:rPr lang="fr-FR" dirty="0" err="1" smtClean="0"/>
              <a:t>number</a:t>
            </a:r>
            <a:r>
              <a:rPr lang="fr-FR" dirty="0" smtClean="0"/>
              <a:t> of retries, duration and </a:t>
            </a:r>
            <a:r>
              <a:rPr lang="fr-FR" dirty="0" err="1" smtClean="0"/>
              <a:t>execution</a:t>
            </a:r>
            <a:r>
              <a:rPr lang="fr-FR" dirty="0" smtClean="0"/>
              <a:t> date</a:t>
            </a:r>
          </a:p>
          <a:p>
            <a:endParaRPr lang="fr-FR" dirty="0"/>
          </a:p>
          <a:p>
            <a:r>
              <a:rPr lang="fr-FR" dirty="0" smtClean="0"/>
              <a:t>Four possible test </a:t>
            </a:r>
            <a:r>
              <a:rPr lang="fr-FR" dirty="0" err="1" smtClean="0"/>
              <a:t>status</a:t>
            </a:r>
            <a:endParaRPr lang="fr-FR" dirty="0" smtClean="0"/>
          </a:p>
          <a:p>
            <a:pPr lvl="1"/>
            <a:r>
              <a:rPr lang="fr-FR" dirty="0" err="1">
                <a:solidFill>
                  <a:srgbClr val="C00000"/>
                </a:solidFill>
              </a:rPr>
              <a:t>success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test matches </a:t>
            </a:r>
            <a:r>
              <a:rPr lang="fr-FR" dirty="0" err="1" smtClean="0"/>
              <a:t>expected</a:t>
            </a:r>
            <a:r>
              <a:rPr lang="fr-FR" dirty="0" smtClean="0"/>
              <a:t> </a:t>
            </a:r>
            <a:r>
              <a:rPr lang="fr-FR" dirty="0" err="1" smtClean="0"/>
              <a:t>outcome</a:t>
            </a:r>
            <a:endParaRPr lang="fr-FR" dirty="0" smtClean="0"/>
          </a:p>
          <a:p>
            <a:pPr lvl="1"/>
            <a:r>
              <a:rPr lang="fr-FR" dirty="0" err="1">
                <a:solidFill>
                  <a:srgbClr val="C00000"/>
                </a:solidFill>
              </a:rPr>
              <a:t>failure</a:t>
            </a:r>
            <a:r>
              <a:rPr lang="fr-FR" dirty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test </a:t>
            </a:r>
            <a:r>
              <a:rPr lang="fr-FR" dirty="0" err="1" smtClean="0"/>
              <a:t>outcome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expected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(the </a:t>
            </a:r>
            <a:r>
              <a:rPr lang="fr-FR" dirty="0" err="1" smtClean="0"/>
              <a:t>device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not </a:t>
            </a:r>
            <a:r>
              <a:rPr lang="fr-FR" dirty="0" err="1" smtClean="0"/>
              <a:t>react</a:t>
            </a:r>
            <a:r>
              <a:rPr lang="fr-FR" dirty="0" smtClean="0"/>
              <a:t> as </a:t>
            </a:r>
            <a:r>
              <a:rPr lang="fr-FR" dirty="0" err="1" smtClean="0"/>
              <a:t>expected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>
                <a:solidFill>
                  <a:srgbClr val="C00000"/>
                </a:solidFill>
              </a:rPr>
              <a:t>error</a:t>
            </a:r>
            <a:r>
              <a:rPr lang="fr-FR" dirty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test </a:t>
            </a:r>
            <a:r>
              <a:rPr lang="fr-FR" dirty="0" err="1" smtClean="0"/>
              <a:t>did</a:t>
            </a:r>
            <a:r>
              <a:rPr lang="fr-FR" dirty="0" smtClean="0"/>
              <a:t> not </a:t>
            </a:r>
            <a:r>
              <a:rPr lang="fr-FR" dirty="0" err="1" smtClean="0"/>
              <a:t>execute</a:t>
            </a:r>
            <a:r>
              <a:rPr lang="fr-FR" dirty="0" smtClean="0"/>
              <a:t> </a:t>
            </a:r>
            <a:r>
              <a:rPr lang="fr-FR" dirty="0" err="1" smtClean="0"/>
              <a:t>properly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(</a:t>
            </a:r>
            <a:r>
              <a:rPr lang="fr-FR" dirty="0" err="1" smtClean="0"/>
              <a:t>something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wrong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test </a:t>
            </a:r>
            <a:r>
              <a:rPr lang="fr-FR" dirty="0" err="1" smtClean="0"/>
              <a:t>written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>
                <a:solidFill>
                  <a:srgbClr val="C00000"/>
                </a:solidFill>
              </a:rPr>
              <a:t>skipped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test not </a:t>
            </a:r>
            <a:r>
              <a:rPr lang="fr-FR" dirty="0" err="1" smtClean="0"/>
              <a:t>executed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(test </a:t>
            </a:r>
            <a:r>
              <a:rPr lang="fr-FR" dirty="0" err="1" smtClean="0"/>
              <a:t>skipped</a:t>
            </a:r>
            <a:r>
              <a:rPr lang="fr-FR" dirty="0" smtClean="0"/>
              <a:t> in file or not </a:t>
            </a:r>
            <a:r>
              <a:rPr lang="fr-FR" dirty="0" err="1" smtClean="0"/>
              <a:t>selected</a:t>
            </a:r>
            <a:r>
              <a:rPr lang="fr-FR" dirty="0" smtClean="0"/>
              <a:t> in GUI, </a:t>
            </a:r>
            <a:r>
              <a:rPr lang="fr-FR" dirty="0" err="1" smtClean="0"/>
              <a:t>since</a:t>
            </a:r>
            <a:r>
              <a:rPr lang="fr-FR" dirty="0" smtClean="0"/>
              <a:t> the</a:t>
            </a:r>
            <a:br>
              <a:rPr lang="fr-FR" dirty="0" smtClean="0"/>
            </a:br>
            <a:r>
              <a:rPr lang="fr-FR" dirty="0" smtClean="0"/>
              <a:t> report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generated</a:t>
            </a:r>
            <a:r>
              <a:rPr lang="fr-FR" dirty="0" smtClean="0"/>
              <a:t> at all </a:t>
            </a:r>
            <a:r>
              <a:rPr lang="fr-FR" dirty="0" err="1" smtClean="0"/>
              <a:t>when</a:t>
            </a:r>
            <a:r>
              <a:rPr lang="fr-FR" dirty="0" smtClean="0"/>
              <a:t> tests are </a:t>
            </a:r>
            <a:r>
              <a:rPr lang="fr-FR" dirty="0" err="1" smtClean="0"/>
              <a:t>aborted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91" y="874371"/>
            <a:ext cx="628425" cy="6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21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85" y="1570382"/>
            <a:ext cx="4290483" cy="448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8" y="905930"/>
            <a:ext cx="3995213" cy="3809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5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22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845677" y="4801464"/>
            <a:ext cx="4088996" cy="249299"/>
          </a:xfrm>
        </p:spPr>
        <p:txBody>
          <a:bodyPr/>
          <a:lstStyle/>
          <a:p>
            <a:r>
              <a:rPr lang="fr-FR" dirty="0"/>
              <a:t>Part </a:t>
            </a:r>
            <a:r>
              <a:rPr lang="fr-FR" dirty="0" smtClean="0"/>
              <a:t>II </a:t>
            </a:r>
            <a:r>
              <a:rPr lang="fr-FR" dirty="0"/>
              <a:t>– </a:t>
            </a:r>
            <a:r>
              <a:rPr lang="fr-FR" dirty="0" err="1" smtClean="0"/>
              <a:t>Behind</a:t>
            </a:r>
            <a:r>
              <a:rPr lang="fr-FR" dirty="0" smtClean="0"/>
              <a:t> the </a:t>
            </a:r>
            <a:r>
              <a:rPr lang="fr-FR" dirty="0" err="1" smtClean="0"/>
              <a:t>scene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227941" y="505396"/>
            <a:ext cx="3680125" cy="3398584"/>
          </a:xfrm>
        </p:spPr>
        <p:txBody>
          <a:bodyPr/>
          <a:lstStyle/>
          <a:p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smtClean="0"/>
              <a:t>Architecture</a:t>
            </a:r>
            <a:endParaRPr lang="fr-FR" dirty="0"/>
          </a:p>
          <a:p>
            <a:r>
              <a:rPr lang="fr-FR" dirty="0"/>
              <a:t>File </a:t>
            </a:r>
            <a:r>
              <a:rPr lang="fr-FR" dirty="0" err="1"/>
              <a:t>reading</a:t>
            </a:r>
            <a:r>
              <a:rPr lang="fr-FR" dirty="0"/>
              <a:t> and </a:t>
            </a:r>
            <a:r>
              <a:rPr lang="fr-FR" dirty="0" smtClean="0"/>
              <a:t>validation</a:t>
            </a:r>
            <a:endParaRPr lang="fr-FR" dirty="0"/>
          </a:p>
          <a:p>
            <a:r>
              <a:rPr lang="fr-FR" dirty="0"/>
              <a:t>CLI and GUI </a:t>
            </a:r>
            <a:r>
              <a:rPr lang="fr-FR" dirty="0" smtClean="0"/>
              <a:t>communication</a:t>
            </a:r>
            <a:endParaRPr lang="fr-FR" dirty="0"/>
          </a:p>
          <a:p>
            <a:r>
              <a:rPr lang="fr-FR" dirty="0" err="1"/>
              <a:t>Naming</a:t>
            </a:r>
            <a:r>
              <a:rPr lang="fr-FR" dirty="0"/>
              <a:t> </a:t>
            </a:r>
            <a:r>
              <a:rPr lang="fr-FR" dirty="0" smtClean="0"/>
              <a:t>validation</a:t>
            </a:r>
            <a:endParaRPr lang="fr-FR" dirty="0"/>
          </a:p>
          <a:p>
            <a:r>
              <a:rPr lang="fr-FR" dirty="0" smtClean="0"/>
              <a:t>PDF Report </a:t>
            </a:r>
            <a:r>
              <a:rPr lang="fr-FR" dirty="0" err="1" smtClean="0"/>
              <a:t>generation</a:t>
            </a:r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 changes </a:t>
            </a:r>
            <a:r>
              <a:rPr lang="fr-FR" dirty="0" err="1" smtClean="0"/>
              <a:t>planned</a:t>
            </a:r>
            <a:endParaRPr lang="fr-FR" dirty="0"/>
          </a:p>
          <a:p>
            <a:r>
              <a:rPr lang="fr-FR" dirty="0" err="1"/>
              <a:t>WeTest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smtClean="0"/>
              <a:t>workflow</a:t>
            </a:r>
            <a:endParaRPr lang="fr-FR" dirty="0"/>
          </a:p>
          <a:p>
            <a:r>
              <a:rPr lang="fr-FR" dirty="0"/>
              <a:t>Sharing </a:t>
            </a:r>
            <a:r>
              <a:rPr lang="fr-FR" dirty="0" err="1"/>
              <a:t>WeTest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85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23"/>
          <p:cNvSpPr/>
          <p:nvPr/>
        </p:nvSpPr>
        <p:spPr>
          <a:xfrm>
            <a:off x="3334631" y="3098139"/>
            <a:ext cx="81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3" name="Rectangle 23"/>
          <p:cNvSpPr/>
          <p:nvPr/>
        </p:nvSpPr>
        <p:spPr>
          <a:xfrm>
            <a:off x="3260654" y="3161125"/>
            <a:ext cx="81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err="1" smtClean="0"/>
              <a:t>Implementation</a:t>
            </a:r>
            <a:r>
              <a:rPr lang="fr-FR" dirty="0" smtClean="0"/>
              <a:t> Architecture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C00000"/>
                </a:solidFill>
              </a:rPr>
              <a:t>Previous </a:t>
            </a:r>
            <a:r>
              <a:rPr lang="en-US" dirty="0" smtClean="0">
                <a:solidFill>
                  <a:srgbClr val="C00000"/>
                </a:solidFill>
              </a:rPr>
              <a:t>version (before 2019)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23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755656" y="5354095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Report</a:t>
            </a:r>
          </a:p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XML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74994" y="3937471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71BF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unittest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TestTextRunner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75592" y="4645783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ReportGenerator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955592" y="5314100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Report</a:t>
            </a:r>
          </a:p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PDF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5592" y="3937471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reportlab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platypus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8" name="Connecteur droit avec flèche 47"/>
          <p:cNvCxnSpPr>
            <a:stCxn id="12" idx="3"/>
            <a:endCxn id="20" idx="1"/>
          </p:cNvCxnSpPr>
          <p:nvPr/>
        </p:nvCxnSpPr>
        <p:spPr>
          <a:xfrm flipV="1">
            <a:off x="1027220" y="1603114"/>
            <a:ext cx="343672" cy="244"/>
          </a:xfrm>
          <a:prstGeom prst="straightConnector1">
            <a:avLst/>
          </a:prstGeom>
          <a:ln w="76200" cmpd="dbl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11" idx="3"/>
            <a:endCxn id="22" idx="1"/>
          </p:cNvCxnSpPr>
          <p:nvPr/>
        </p:nvCxnSpPr>
        <p:spPr>
          <a:xfrm>
            <a:off x="1027220" y="2321373"/>
            <a:ext cx="343672" cy="0"/>
          </a:xfrm>
          <a:prstGeom prst="straightConnector1">
            <a:avLst/>
          </a:prstGeom>
          <a:ln w="76200" cmpd="dbl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22" idx="3"/>
            <a:endCxn id="43" idx="1"/>
          </p:cNvCxnSpPr>
          <p:nvPr/>
        </p:nvCxnSpPr>
        <p:spPr>
          <a:xfrm flipV="1">
            <a:off x="2630892" y="1965694"/>
            <a:ext cx="343802" cy="355679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>
            <a:stCxn id="19" idx="2"/>
            <a:endCxn id="31" idx="0"/>
          </p:cNvCxnSpPr>
          <p:nvPr/>
        </p:nvCxnSpPr>
        <p:spPr>
          <a:xfrm>
            <a:off x="5204994" y="5005783"/>
            <a:ext cx="662" cy="348312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>
            <a:stCxn id="21" idx="3"/>
            <a:endCxn id="19" idx="1"/>
          </p:cNvCxnSpPr>
          <p:nvPr/>
        </p:nvCxnSpPr>
        <p:spPr>
          <a:xfrm flipV="1">
            <a:off x="4234694" y="4825783"/>
            <a:ext cx="340300" cy="3480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974694" y="4649263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71BF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unittest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TestSuite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199694" y="3219632"/>
            <a:ext cx="81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74694" y="3937471"/>
            <a:ext cx="1260000" cy="360000"/>
          </a:xfrm>
          <a:prstGeom prst="rect">
            <a:avLst/>
          </a:prstGeom>
          <a:solidFill>
            <a:schemeClr val="bg1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test_generator</a:t>
            </a:r>
            <a:endParaRPr lang="fr-FR" sz="1200" dirty="0" smtClean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2974694" y="1785694"/>
            <a:ext cx="126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tests_data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2" name="Connecteur droit avec flèche 71"/>
          <p:cNvCxnSpPr>
            <a:stCxn id="23" idx="2"/>
            <a:endCxn id="24" idx="0"/>
          </p:cNvCxnSpPr>
          <p:nvPr/>
        </p:nvCxnSpPr>
        <p:spPr>
          <a:xfrm>
            <a:off x="3604694" y="2863953"/>
            <a:ext cx="0" cy="355679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74694" y="2503953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TestsGenerator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9" name="Connecteur droit avec flèche 78"/>
          <p:cNvCxnSpPr>
            <a:stCxn id="24" idx="2"/>
            <a:endCxn id="25" idx="0"/>
          </p:cNvCxnSpPr>
          <p:nvPr/>
        </p:nvCxnSpPr>
        <p:spPr>
          <a:xfrm>
            <a:off x="3604694" y="3579632"/>
            <a:ext cx="0" cy="357839"/>
          </a:xfrm>
          <a:prstGeom prst="straightConnector1">
            <a:avLst/>
          </a:prstGeom>
          <a:ln w="76200" cmpd="dbl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stCxn id="25" idx="2"/>
            <a:endCxn id="21" idx="0"/>
          </p:cNvCxnSpPr>
          <p:nvPr/>
        </p:nvCxnSpPr>
        <p:spPr>
          <a:xfrm>
            <a:off x="3604694" y="4297471"/>
            <a:ext cx="0" cy="351792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/>
          <p:cNvCxnSpPr>
            <a:stCxn id="23" idx="0"/>
            <a:endCxn id="43" idx="2"/>
          </p:cNvCxnSpPr>
          <p:nvPr/>
        </p:nvCxnSpPr>
        <p:spPr>
          <a:xfrm flipV="1">
            <a:off x="3604694" y="2145694"/>
            <a:ext cx="0" cy="358259"/>
          </a:xfrm>
          <a:prstGeom prst="straightConnector1">
            <a:avLst/>
          </a:prstGeom>
          <a:ln w="76200" cmpd="dbl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à coins arrondis 126"/>
          <p:cNvSpPr/>
          <p:nvPr/>
        </p:nvSpPr>
        <p:spPr>
          <a:xfrm>
            <a:off x="6175294" y="4645783"/>
            <a:ext cx="126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tests_results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9" name="Connecteur droit avec flèche 168"/>
          <p:cNvCxnSpPr>
            <a:stCxn id="19" idx="3"/>
            <a:endCxn id="127" idx="1"/>
          </p:cNvCxnSpPr>
          <p:nvPr/>
        </p:nvCxnSpPr>
        <p:spPr>
          <a:xfrm>
            <a:off x="5834994" y="4825783"/>
            <a:ext cx="340300" cy="0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avec flèche 171"/>
          <p:cNvCxnSpPr>
            <a:stCxn id="127" idx="3"/>
            <a:endCxn id="32" idx="1"/>
          </p:cNvCxnSpPr>
          <p:nvPr/>
        </p:nvCxnSpPr>
        <p:spPr>
          <a:xfrm>
            <a:off x="7435294" y="4825783"/>
            <a:ext cx="340298" cy="0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avec flèche 174"/>
          <p:cNvCxnSpPr>
            <a:stCxn id="32" idx="2"/>
            <a:endCxn id="33" idx="0"/>
          </p:cNvCxnSpPr>
          <p:nvPr/>
        </p:nvCxnSpPr>
        <p:spPr>
          <a:xfrm>
            <a:off x="8405592" y="5005783"/>
            <a:ext cx="0" cy="308317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27220" y="1333358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Suite</a:t>
            </a: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27220" y="2051373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30592" y="2778533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Schema</a:t>
            </a: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85" name="Connecteur droit avec flèche 284"/>
          <p:cNvCxnSpPr>
            <a:stCxn id="20" idx="3"/>
            <a:endCxn id="43" idx="1"/>
          </p:cNvCxnSpPr>
          <p:nvPr/>
        </p:nvCxnSpPr>
        <p:spPr>
          <a:xfrm>
            <a:off x="2630892" y="1603114"/>
            <a:ext cx="343802" cy="362580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Connecteur droit avec flèche 356"/>
          <p:cNvCxnSpPr>
            <a:stCxn id="19" idx="0"/>
            <a:endCxn id="34" idx="2"/>
          </p:cNvCxnSpPr>
          <p:nvPr/>
        </p:nvCxnSpPr>
        <p:spPr>
          <a:xfrm flipV="1">
            <a:off x="5204994" y="4297471"/>
            <a:ext cx="0" cy="348312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74994" y="4645783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xmlrunner</a:t>
            </a:r>
            <a:r>
              <a:rPr lang="fr-FR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en-GB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XMLTestRunner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61" name="Connecteur droit avec flèche 360"/>
          <p:cNvCxnSpPr>
            <a:stCxn id="36" idx="3"/>
            <a:endCxn id="38" idx="1"/>
          </p:cNvCxnSpPr>
          <p:nvPr/>
        </p:nvCxnSpPr>
        <p:spPr>
          <a:xfrm flipV="1">
            <a:off x="1030592" y="3048289"/>
            <a:ext cx="340300" cy="244"/>
          </a:xfrm>
          <a:prstGeom prst="straightConnector1">
            <a:avLst/>
          </a:prstGeom>
          <a:ln w="76200" cmpd="dbl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necteur droit avec flèche 366"/>
          <p:cNvCxnSpPr>
            <a:stCxn id="20" idx="2"/>
            <a:endCxn id="22" idx="0"/>
          </p:cNvCxnSpPr>
          <p:nvPr/>
        </p:nvCxnSpPr>
        <p:spPr>
          <a:xfrm>
            <a:off x="2000892" y="1783114"/>
            <a:ext cx="0" cy="358259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Connecteur droit avec flèche 370"/>
          <p:cNvCxnSpPr/>
          <p:nvPr/>
        </p:nvCxnSpPr>
        <p:spPr>
          <a:xfrm>
            <a:off x="1766607" y="2219838"/>
            <a:ext cx="5684" cy="641913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necteur droit avec flèche 374"/>
          <p:cNvCxnSpPr/>
          <p:nvPr/>
        </p:nvCxnSpPr>
        <p:spPr>
          <a:xfrm flipH="1">
            <a:off x="2265046" y="1774457"/>
            <a:ext cx="129" cy="1789939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Connecteur droit avec flèche 376"/>
          <p:cNvCxnSpPr/>
          <p:nvPr/>
        </p:nvCxnSpPr>
        <p:spPr>
          <a:xfrm flipH="1">
            <a:off x="2498219" y="2488298"/>
            <a:ext cx="2052" cy="1076098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Connecteur droit avec flèche 379"/>
          <p:cNvCxnSpPr/>
          <p:nvPr/>
        </p:nvCxnSpPr>
        <p:spPr>
          <a:xfrm>
            <a:off x="1557473" y="1721385"/>
            <a:ext cx="8434" cy="1129170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370892" y="2868289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pykwalify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Core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70892" y="2141373"/>
            <a:ext cx="1260000" cy="360000"/>
          </a:xfrm>
          <a:prstGeom prst="rect">
            <a:avLst/>
          </a:prstGeom>
          <a:solidFill>
            <a:srgbClr val="71BF44"/>
          </a:solidFill>
          <a:ln w="12700"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ScenarioReader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70892" y="1423114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SuiteReader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374394" y="3577471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71BF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yaml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load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83" name="Connecteur droit avec flèche 382"/>
          <p:cNvCxnSpPr>
            <a:stCxn id="32" idx="0"/>
            <a:endCxn id="35" idx="2"/>
          </p:cNvCxnSpPr>
          <p:nvPr/>
        </p:nvCxnSpPr>
        <p:spPr>
          <a:xfrm flipV="1">
            <a:off x="8405592" y="4297471"/>
            <a:ext cx="0" cy="348312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Espace réservé du contenu 4"/>
          <p:cNvSpPr>
            <a:spLocks noGrp="1"/>
          </p:cNvSpPr>
          <p:nvPr>
            <p:ph idx="1"/>
          </p:nvPr>
        </p:nvSpPr>
        <p:spPr>
          <a:xfrm>
            <a:off x="4279757" y="767190"/>
            <a:ext cx="4911951" cy="3483736"/>
          </a:xfrm>
        </p:spPr>
        <p:txBody>
          <a:bodyPr/>
          <a:lstStyle/>
          <a:p>
            <a:r>
              <a:rPr lang="fr-FR" dirty="0" err="1" smtClean="0"/>
              <a:t>Readers</a:t>
            </a:r>
            <a:r>
              <a:rPr lang="fr-FR" dirty="0" smtClean="0"/>
              <a:t> (use </a:t>
            </a:r>
            <a:r>
              <a:rPr lang="fr-FR" dirty="0" err="1" smtClean="0"/>
              <a:t>pykwalify</a:t>
            </a:r>
            <a:r>
              <a:rPr lang="fr-FR" dirty="0" smtClean="0"/>
              <a:t> and </a:t>
            </a:r>
            <a:r>
              <a:rPr lang="fr-FR" dirty="0" err="1" smtClean="0"/>
              <a:t>yaml</a:t>
            </a:r>
            <a:r>
              <a:rPr lang="fr-FR" dirty="0" smtClean="0"/>
              <a:t> modules)</a:t>
            </a:r>
          </a:p>
          <a:p>
            <a:pPr marL="478963" lvl="1" indent="0">
              <a:buNone/>
            </a:pPr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tests_data</a:t>
            </a:r>
            <a:r>
              <a:rPr lang="fr-FR" dirty="0" smtClean="0"/>
              <a:t> </a:t>
            </a:r>
            <a:r>
              <a:rPr lang="fr-FR" dirty="0" err="1" smtClean="0"/>
              <a:t>dictionnary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file content</a:t>
            </a:r>
            <a:endParaRPr lang="fr-FR" dirty="0"/>
          </a:p>
          <a:p>
            <a:r>
              <a:rPr lang="fr-FR" dirty="0" err="1" smtClean="0"/>
              <a:t>TestsGenerator</a:t>
            </a:r>
            <a:endParaRPr lang="fr-FR" dirty="0" smtClean="0"/>
          </a:p>
          <a:p>
            <a:pPr marL="478963" lvl="1" indent="0">
              <a:buNone/>
            </a:pPr>
            <a:r>
              <a:rPr lang="fr-FR" dirty="0" err="1" smtClean="0"/>
              <a:t>generates</a:t>
            </a:r>
            <a:r>
              <a:rPr lang="fr-FR" dirty="0" smtClean="0"/>
              <a:t> </a:t>
            </a:r>
            <a:r>
              <a:rPr lang="fr-FR" dirty="0" err="1" smtClean="0"/>
              <a:t>test_data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subtest</a:t>
            </a:r>
          </a:p>
          <a:p>
            <a:r>
              <a:rPr lang="fr-FR" dirty="0" err="1" smtClean="0"/>
              <a:t>test_generator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endParaRPr lang="fr-FR" dirty="0" smtClean="0"/>
          </a:p>
          <a:p>
            <a:pPr marL="478963" lvl="1" indent="0">
              <a:buNone/>
            </a:pPr>
            <a:r>
              <a:rPr lang="fr-FR" dirty="0" err="1" smtClean="0"/>
              <a:t>converts</a:t>
            </a:r>
            <a:r>
              <a:rPr lang="fr-FR" dirty="0" smtClean="0"/>
              <a:t> </a:t>
            </a:r>
            <a:r>
              <a:rPr lang="fr-FR" dirty="0" err="1" smtClean="0"/>
              <a:t>test_data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executable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that</a:t>
            </a:r>
            <a:r>
              <a:rPr lang="fr-FR" dirty="0" smtClean="0"/>
              <a:t> are </a:t>
            </a:r>
            <a:r>
              <a:rPr lang="fr-FR" dirty="0" err="1" smtClean="0"/>
              <a:t>added</a:t>
            </a:r>
            <a:r>
              <a:rPr lang="fr-FR" dirty="0" smtClean="0"/>
              <a:t> to the </a:t>
            </a:r>
            <a:r>
              <a:rPr lang="fr-FR" dirty="0" err="1" smtClean="0"/>
              <a:t>TestSuite</a:t>
            </a:r>
            <a:endParaRPr lang="fr-FR" dirty="0"/>
          </a:p>
          <a:p>
            <a:r>
              <a:rPr lang="fr-FR" dirty="0" err="1" smtClean="0"/>
              <a:t>XMLTestRunner</a:t>
            </a:r>
            <a:r>
              <a:rPr lang="fr-FR" dirty="0" smtClean="0"/>
              <a:t> (</a:t>
            </a:r>
            <a:r>
              <a:rPr lang="fr-FR" dirty="0" err="1" smtClean="0"/>
              <a:t>inherits</a:t>
            </a:r>
            <a:r>
              <a:rPr lang="fr-FR" dirty="0" smtClean="0"/>
              <a:t> </a:t>
            </a:r>
            <a:r>
              <a:rPr lang="fr-FR" dirty="0" err="1" smtClean="0"/>
              <a:t>TestTextRunner</a:t>
            </a:r>
            <a:r>
              <a:rPr lang="fr-FR" dirty="0" smtClean="0"/>
              <a:t>)</a:t>
            </a:r>
            <a:endParaRPr lang="fr-FR" dirty="0"/>
          </a:p>
          <a:p>
            <a:pPr marL="478963" lvl="1" indent="0">
              <a:buNone/>
            </a:pPr>
            <a:r>
              <a:rPr lang="fr-FR" dirty="0" err="1" smtClean="0"/>
              <a:t>executes</a:t>
            </a:r>
            <a:r>
              <a:rPr lang="fr-FR" dirty="0" smtClean="0"/>
              <a:t> </a:t>
            </a:r>
            <a:r>
              <a:rPr lang="fr-FR" dirty="0" err="1" smtClean="0"/>
              <a:t>TestSuite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generates</a:t>
            </a:r>
            <a:r>
              <a:rPr lang="fr-FR" dirty="0" smtClean="0"/>
              <a:t> </a:t>
            </a:r>
            <a:r>
              <a:rPr lang="fr-FR" dirty="0" err="1" smtClean="0"/>
              <a:t>tests_results</a:t>
            </a:r>
            <a:endParaRPr lang="fr-FR" dirty="0" smtClean="0"/>
          </a:p>
          <a:p>
            <a:r>
              <a:rPr lang="fr-FR" dirty="0" err="1" smtClean="0"/>
              <a:t>ReportGenerator</a:t>
            </a:r>
            <a:r>
              <a:rPr lang="fr-FR" dirty="0" smtClean="0"/>
              <a:t> (use </a:t>
            </a:r>
            <a:r>
              <a:rPr lang="fr-FR" dirty="0" err="1" smtClean="0"/>
              <a:t>reportlab</a:t>
            </a:r>
            <a:r>
              <a:rPr lang="fr-FR" dirty="0" smtClean="0"/>
              <a:t> module)</a:t>
            </a:r>
          </a:p>
          <a:p>
            <a:pPr marL="478963" lvl="1" indent="0">
              <a:buNone/>
            </a:pPr>
            <a:r>
              <a:rPr lang="fr-FR" dirty="0" err="1" smtClean="0"/>
              <a:t>builds</a:t>
            </a:r>
            <a:r>
              <a:rPr lang="fr-FR" dirty="0" smtClean="0"/>
              <a:t> a </a:t>
            </a:r>
            <a:r>
              <a:rPr lang="fr-FR" dirty="0" err="1" smtClean="0"/>
              <a:t>pdf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tests_results</a:t>
            </a:r>
            <a:endParaRPr lang="fr-FR" dirty="0"/>
          </a:p>
          <a:p>
            <a:pPr marL="478963" lvl="1" indent="0">
              <a:buNone/>
            </a:pPr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05" name="Espace réservé du contenu 4"/>
          <p:cNvSpPr txBox="1">
            <a:spLocks/>
          </p:cNvSpPr>
          <p:nvPr/>
        </p:nvSpPr>
        <p:spPr>
          <a:xfrm>
            <a:off x="179347" y="5031425"/>
            <a:ext cx="4786243" cy="1443001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Limits</a:t>
            </a:r>
            <a:endParaRPr lang="fr-FR" dirty="0" smtClean="0"/>
          </a:p>
          <a:p>
            <a:pPr lvl="1"/>
            <a:r>
              <a:rPr lang="fr-FR" dirty="0" smtClean="0"/>
              <a:t>Not </a:t>
            </a:r>
            <a:r>
              <a:rPr lang="fr-FR" dirty="0" err="1" smtClean="0"/>
              <a:t>really</a:t>
            </a:r>
            <a:r>
              <a:rPr lang="fr-FR" dirty="0" smtClean="0"/>
              <a:t> </a:t>
            </a:r>
            <a:r>
              <a:rPr lang="fr-FR" dirty="0" err="1" smtClean="0"/>
              <a:t>needed</a:t>
            </a:r>
            <a:r>
              <a:rPr lang="fr-FR" dirty="0" smtClean="0"/>
              <a:t> to </a:t>
            </a:r>
            <a:r>
              <a:rPr lang="fr-FR" dirty="0" err="1" smtClean="0"/>
              <a:t>distinguish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a scenario and a suite</a:t>
            </a:r>
          </a:p>
          <a:p>
            <a:pPr lvl="1"/>
            <a:r>
              <a:rPr lang="fr-FR" dirty="0" err="1" smtClean="0"/>
              <a:t>XMLrunner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3rd-party </a:t>
            </a:r>
            <a:r>
              <a:rPr lang="fr-FR" dirty="0" err="1" smtClean="0"/>
              <a:t>libary</a:t>
            </a:r>
            <a:r>
              <a:rPr lang="fr-FR" dirty="0" smtClean="0"/>
              <a:t> </a:t>
            </a:r>
            <a:r>
              <a:rPr lang="fr-FR" dirty="0" err="1" smtClean="0"/>
              <a:t>aimed</a:t>
            </a:r>
            <a:r>
              <a:rPr lang="fr-FR" dirty="0" smtClean="0"/>
              <a:t> at </a:t>
            </a:r>
            <a:r>
              <a:rPr lang="fr-FR" dirty="0" err="1" smtClean="0"/>
              <a:t>generating</a:t>
            </a:r>
            <a:r>
              <a:rPr lang="fr-FR" dirty="0" smtClean="0"/>
              <a:t> </a:t>
            </a:r>
            <a:r>
              <a:rPr lang="fr-FR" dirty="0" err="1" smtClean="0"/>
              <a:t>xUnit</a:t>
            </a:r>
            <a:r>
              <a:rPr lang="fr-FR" dirty="0" smtClean="0"/>
              <a:t> XML file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smtClean="0"/>
              <a:t>use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358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Connecteur droit avec flèche 189"/>
          <p:cNvCxnSpPr>
            <a:stCxn id="41" idx="1"/>
          </p:cNvCxnSpPr>
          <p:nvPr/>
        </p:nvCxnSpPr>
        <p:spPr>
          <a:xfrm flipH="1" flipV="1">
            <a:off x="1001678" y="5745604"/>
            <a:ext cx="317641" cy="507986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Espace réservé du contenu 4"/>
          <p:cNvSpPr>
            <a:spLocks noGrp="1"/>
          </p:cNvSpPr>
          <p:nvPr>
            <p:ph idx="1"/>
          </p:nvPr>
        </p:nvSpPr>
        <p:spPr>
          <a:xfrm>
            <a:off x="4147521" y="767190"/>
            <a:ext cx="5099851" cy="4591731"/>
          </a:xfrm>
        </p:spPr>
        <p:txBody>
          <a:bodyPr/>
          <a:lstStyle/>
          <a:p>
            <a:r>
              <a:rPr lang="fr-FR" dirty="0" err="1" smtClean="0"/>
              <a:t>SelectableTestSuite</a:t>
            </a:r>
            <a:endParaRPr lang="fr-FR" dirty="0"/>
          </a:p>
          <a:p>
            <a:pPr lvl="1"/>
            <a:r>
              <a:rPr lang="fr-FR" dirty="0" smtClean="0"/>
              <a:t>a </a:t>
            </a:r>
            <a:r>
              <a:rPr lang="fr-FR" dirty="0" err="1" smtClean="0"/>
              <a:t>TestSuite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optimized</a:t>
            </a:r>
            <a:r>
              <a:rPr lang="fr-FR" dirty="0" smtClean="0"/>
              <a:t> select/skip </a:t>
            </a:r>
            <a:r>
              <a:rPr lang="fr-FR" dirty="0" err="1" smtClean="0"/>
              <a:t>feature</a:t>
            </a:r>
            <a:endParaRPr lang="fr-FR" dirty="0" smtClean="0"/>
          </a:p>
          <a:p>
            <a:pPr lvl="1"/>
            <a:r>
              <a:rPr lang="fr-FR" dirty="0" err="1" smtClean="0"/>
              <a:t>also</a:t>
            </a:r>
            <a:r>
              <a:rPr lang="fr-FR" dirty="0" smtClean="0"/>
              <a:t> stores tests data for GUI and report</a:t>
            </a:r>
          </a:p>
          <a:p>
            <a:r>
              <a:rPr lang="fr-FR" dirty="0" err="1" smtClean="0"/>
              <a:t>PVsTable</a:t>
            </a:r>
            <a:r>
              <a:rPr lang="fr-FR" dirty="0" smtClean="0"/>
              <a:t> (uses </a:t>
            </a:r>
            <a:r>
              <a:rPr lang="fr-FR" dirty="0" err="1" smtClean="0"/>
              <a:t>pyepics</a:t>
            </a:r>
            <a:r>
              <a:rPr lang="fr-FR" dirty="0" smtClean="0"/>
              <a:t> module)</a:t>
            </a:r>
          </a:p>
          <a:p>
            <a:pPr marL="478963" lvl="1" indent="0">
              <a:buNone/>
            </a:pPr>
            <a:r>
              <a:rPr lang="fr-FR" dirty="0" smtClean="0"/>
              <a:t>monitors </a:t>
            </a:r>
            <a:r>
              <a:rPr lang="fr-FR" dirty="0" err="1" smtClean="0"/>
              <a:t>connection</a:t>
            </a:r>
            <a:r>
              <a:rPr lang="fr-FR" dirty="0" smtClean="0"/>
              <a:t> </a:t>
            </a:r>
            <a:r>
              <a:rPr lang="fr-FR" dirty="0" err="1" smtClean="0"/>
              <a:t>status</a:t>
            </a:r>
            <a:r>
              <a:rPr lang="fr-FR" dirty="0" smtClean="0"/>
              <a:t> via callbacks</a:t>
            </a:r>
            <a:endParaRPr lang="fr-FR" dirty="0"/>
          </a:p>
          <a:p>
            <a:r>
              <a:rPr lang="fr-FR" dirty="0" err="1" smtClean="0"/>
              <a:t>Multiprocessing</a:t>
            </a:r>
            <a:endParaRPr lang="fr-FR" dirty="0" smtClean="0"/>
          </a:p>
          <a:p>
            <a:pPr lvl="1"/>
            <a:r>
              <a:rPr lang="fr-FR" dirty="0" smtClean="0"/>
              <a:t>main </a:t>
            </a:r>
            <a:r>
              <a:rPr lang="fr-FR" dirty="0" err="1" smtClean="0"/>
              <a:t>process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dedicated</a:t>
            </a:r>
            <a:r>
              <a:rPr lang="fr-FR" dirty="0" smtClean="0"/>
              <a:t> to GUI</a:t>
            </a:r>
          </a:p>
          <a:p>
            <a:pPr lvl="1"/>
            <a:r>
              <a:rPr lang="fr-FR" dirty="0" err="1" smtClean="0"/>
              <a:t>another</a:t>
            </a:r>
            <a:r>
              <a:rPr lang="fr-FR" dirty="0" smtClean="0"/>
              <a:t> to </a:t>
            </a:r>
            <a:r>
              <a:rPr lang="fr-FR" dirty="0" err="1" smtClean="0"/>
              <a:t>run</a:t>
            </a:r>
            <a:r>
              <a:rPr lang="fr-FR" dirty="0" smtClean="0"/>
              <a:t> the tests and </a:t>
            </a:r>
            <a:r>
              <a:rPr lang="fr-FR" dirty="0" err="1" smtClean="0"/>
              <a:t>generate</a:t>
            </a:r>
            <a:r>
              <a:rPr lang="fr-FR" dirty="0" smtClean="0"/>
              <a:t> report</a:t>
            </a:r>
          </a:p>
          <a:p>
            <a:pPr lvl="1"/>
            <a:r>
              <a:rPr lang="fr-FR" dirty="0" err="1" smtClean="0"/>
              <a:t>another</a:t>
            </a:r>
            <a:r>
              <a:rPr lang="fr-FR" dirty="0" smtClean="0"/>
              <a:t> to analyse the tests output &amp; update GUI</a:t>
            </a:r>
          </a:p>
          <a:p>
            <a:pPr lvl="1"/>
            <a:r>
              <a:rPr lang="fr-FR" dirty="0" err="1" smtClean="0"/>
              <a:t>another</a:t>
            </a:r>
            <a:r>
              <a:rPr lang="fr-FR" dirty="0" smtClean="0"/>
              <a:t> to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requests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GUI</a:t>
            </a:r>
          </a:p>
          <a:p>
            <a:pPr lvl="1"/>
            <a:r>
              <a:rPr lang="fr-FR" dirty="0" err="1" smtClean="0"/>
              <a:t>multiprocessing</a:t>
            </a:r>
            <a:r>
              <a:rPr lang="fr-FR" dirty="0" smtClean="0"/>
              <a:t> queue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convey</a:t>
            </a:r>
            <a:r>
              <a:rPr lang="fr-FR" dirty="0" smtClean="0"/>
              <a:t> data</a:t>
            </a:r>
          </a:p>
          <a:p>
            <a:r>
              <a:rPr lang="fr-FR" dirty="0" err="1" smtClean="0"/>
              <a:t>colorlog</a:t>
            </a:r>
            <a:r>
              <a:rPr lang="fr-FR" dirty="0" smtClean="0"/>
              <a:t> module </a:t>
            </a:r>
            <a:r>
              <a:rPr lang="fr-FR" dirty="0" err="1" smtClean="0"/>
              <a:t>used</a:t>
            </a:r>
            <a:r>
              <a:rPr lang="fr-FR" dirty="0" smtClean="0"/>
              <a:t> for </a:t>
            </a:r>
            <a:r>
              <a:rPr lang="fr-FR" dirty="0" err="1" smtClean="0"/>
              <a:t>nicer</a:t>
            </a:r>
            <a:r>
              <a:rPr lang="fr-FR" dirty="0" smtClean="0"/>
              <a:t> CLI </a:t>
            </a:r>
            <a:r>
              <a:rPr lang="fr-FR" dirty="0" err="1" smtClean="0"/>
              <a:t>logging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 smtClean="0"/>
          </a:p>
        </p:txBody>
      </p:sp>
      <p:cxnSp>
        <p:nvCxnSpPr>
          <p:cNvPr id="56" name="Connecteur droit avec flèche 55"/>
          <p:cNvCxnSpPr>
            <a:stCxn id="22" idx="2"/>
            <a:endCxn id="55" idx="0"/>
          </p:cNvCxnSpPr>
          <p:nvPr/>
        </p:nvCxnSpPr>
        <p:spPr>
          <a:xfrm flipH="1">
            <a:off x="1965112" y="1537435"/>
            <a:ext cx="1138" cy="1790226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23"/>
          <p:cNvSpPr/>
          <p:nvPr/>
        </p:nvSpPr>
        <p:spPr>
          <a:xfrm>
            <a:off x="3294874" y="2489880"/>
            <a:ext cx="81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3" name="Rectangle 23"/>
          <p:cNvSpPr/>
          <p:nvPr/>
        </p:nvSpPr>
        <p:spPr>
          <a:xfrm>
            <a:off x="3220897" y="2552866"/>
            <a:ext cx="81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err="1" smtClean="0"/>
              <a:t>Implementation</a:t>
            </a:r>
            <a:r>
              <a:rPr lang="fr-FR" dirty="0" smtClean="0"/>
              <a:t> Architecture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C00000"/>
                </a:solidFill>
              </a:rPr>
              <a:t>Current </a:t>
            </a:r>
            <a:r>
              <a:rPr lang="en-US" dirty="0" smtClean="0">
                <a:solidFill>
                  <a:srgbClr val="C00000"/>
                </a:solidFill>
              </a:rPr>
              <a:t>version (end of 2019)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24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50487" y="4692491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ReportGenerator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930487" y="5360808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Report</a:t>
            </a:r>
          </a:p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PDF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50487" y="4031394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reportlab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platypus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1" name="Connecteur droit avec flèche 50"/>
          <p:cNvCxnSpPr>
            <a:stCxn id="11" idx="3"/>
            <a:endCxn id="22" idx="1"/>
          </p:cNvCxnSpPr>
          <p:nvPr/>
        </p:nvCxnSpPr>
        <p:spPr>
          <a:xfrm>
            <a:off x="976250" y="1357435"/>
            <a:ext cx="360000" cy="0"/>
          </a:xfrm>
          <a:prstGeom prst="straightConnector1">
            <a:avLst/>
          </a:prstGeom>
          <a:ln w="76200" cmpd="dbl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22" idx="3"/>
            <a:endCxn id="43" idx="1"/>
          </p:cNvCxnSpPr>
          <p:nvPr/>
        </p:nvCxnSpPr>
        <p:spPr>
          <a:xfrm>
            <a:off x="2596250" y="1357435"/>
            <a:ext cx="338687" cy="0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>
            <a:stCxn id="62" idx="3"/>
            <a:endCxn id="114" idx="1"/>
          </p:cNvCxnSpPr>
          <p:nvPr/>
        </p:nvCxnSpPr>
        <p:spPr>
          <a:xfrm flipV="1">
            <a:off x="4194937" y="4214045"/>
            <a:ext cx="351748" cy="3479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59937" y="2611373"/>
            <a:ext cx="81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2934937" y="1177435"/>
            <a:ext cx="126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tests_data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2" name="Connecteur droit avec flèche 71"/>
          <p:cNvCxnSpPr>
            <a:stCxn id="23" idx="2"/>
            <a:endCxn id="24" idx="0"/>
          </p:cNvCxnSpPr>
          <p:nvPr/>
        </p:nvCxnSpPr>
        <p:spPr>
          <a:xfrm>
            <a:off x="3564937" y="2255694"/>
            <a:ext cx="0" cy="355679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34937" y="1895694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TestsGenerator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9" name="Connecteur droit avec flèche 78"/>
          <p:cNvCxnSpPr>
            <a:stCxn id="24" idx="2"/>
            <a:endCxn id="25" idx="0"/>
          </p:cNvCxnSpPr>
          <p:nvPr/>
        </p:nvCxnSpPr>
        <p:spPr>
          <a:xfrm>
            <a:off x="3564937" y="2971373"/>
            <a:ext cx="0" cy="357839"/>
          </a:xfrm>
          <a:prstGeom prst="straightConnector1">
            <a:avLst/>
          </a:prstGeom>
          <a:ln w="76200" cmpd="dbl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stCxn id="25" idx="2"/>
            <a:endCxn id="62" idx="0"/>
          </p:cNvCxnSpPr>
          <p:nvPr/>
        </p:nvCxnSpPr>
        <p:spPr>
          <a:xfrm>
            <a:off x="3564937" y="3689212"/>
            <a:ext cx="0" cy="348312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/>
          <p:cNvCxnSpPr>
            <a:stCxn id="23" idx="0"/>
            <a:endCxn id="43" idx="2"/>
          </p:cNvCxnSpPr>
          <p:nvPr/>
        </p:nvCxnSpPr>
        <p:spPr>
          <a:xfrm flipV="1">
            <a:off x="3564937" y="1537435"/>
            <a:ext cx="0" cy="358259"/>
          </a:xfrm>
          <a:prstGeom prst="straightConnector1">
            <a:avLst/>
          </a:prstGeom>
          <a:ln w="76200" cmpd="dbl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à coins arrondis 126"/>
          <p:cNvSpPr/>
          <p:nvPr/>
        </p:nvSpPr>
        <p:spPr>
          <a:xfrm>
            <a:off x="6150189" y="4692491"/>
            <a:ext cx="126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tests_results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9" name="Connecteur droit avec flèche 168"/>
          <p:cNvCxnSpPr>
            <a:stCxn id="34" idx="3"/>
            <a:endCxn id="127" idx="1"/>
          </p:cNvCxnSpPr>
          <p:nvPr/>
        </p:nvCxnSpPr>
        <p:spPr>
          <a:xfrm flipV="1">
            <a:off x="5809227" y="4872491"/>
            <a:ext cx="340962" cy="3480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avec flèche 171"/>
          <p:cNvCxnSpPr>
            <a:stCxn id="127" idx="3"/>
            <a:endCxn id="32" idx="1"/>
          </p:cNvCxnSpPr>
          <p:nvPr/>
        </p:nvCxnSpPr>
        <p:spPr>
          <a:xfrm>
            <a:off x="7410189" y="4872491"/>
            <a:ext cx="340298" cy="0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avec flèche 174"/>
          <p:cNvCxnSpPr>
            <a:stCxn id="32" idx="2"/>
            <a:endCxn id="33" idx="0"/>
          </p:cNvCxnSpPr>
          <p:nvPr/>
        </p:nvCxnSpPr>
        <p:spPr>
          <a:xfrm>
            <a:off x="8380487" y="5052491"/>
            <a:ext cx="0" cy="308317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6250" y="1087435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90835" y="1820411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Schema</a:t>
            </a: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61" name="Connecteur droit avec flèche 360"/>
          <p:cNvCxnSpPr>
            <a:stCxn id="36" idx="3"/>
            <a:endCxn id="38" idx="1"/>
          </p:cNvCxnSpPr>
          <p:nvPr/>
        </p:nvCxnSpPr>
        <p:spPr>
          <a:xfrm flipV="1">
            <a:off x="990835" y="2090167"/>
            <a:ext cx="340300" cy="244"/>
          </a:xfrm>
          <a:prstGeom prst="straightConnector1">
            <a:avLst/>
          </a:prstGeom>
          <a:ln w="76200" cmpd="dbl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Connecteur droit avec flèche 370"/>
          <p:cNvCxnSpPr/>
          <p:nvPr/>
        </p:nvCxnSpPr>
        <p:spPr>
          <a:xfrm>
            <a:off x="1726850" y="1261716"/>
            <a:ext cx="5684" cy="641913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Connecteur droit avec flèche 376"/>
          <p:cNvCxnSpPr/>
          <p:nvPr/>
        </p:nvCxnSpPr>
        <p:spPr>
          <a:xfrm flipH="1">
            <a:off x="2196151" y="1528474"/>
            <a:ext cx="2052" cy="1076098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331135" y="1910167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pykwalify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Core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36250" y="1177435"/>
            <a:ext cx="1260000" cy="360000"/>
          </a:xfrm>
          <a:prstGeom prst="rect">
            <a:avLst/>
          </a:prstGeom>
          <a:solidFill>
            <a:srgbClr val="71BF44"/>
          </a:solidFill>
          <a:ln w="12700"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ScenarioReader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334637" y="2619349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71BF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yaml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load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83" name="Connecteur droit avec flèche 382"/>
          <p:cNvCxnSpPr>
            <a:stCxn id="32" idx="0"/>
            <a:endCxn id="35" idx="2"/>
          </p:cNvCxnSpPr>
          <p:nvPr/>
        </p:nvCxnSpPr>
        <p:spPr>
          <a:xfrm flipV="1">
            <a:off x="8380487" y="4391394"/>
            <a:ext cx="0" cy="301097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335112" y="3327661"/>
            <a:ext cx="1260000" cy="36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MacrosManager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327313" y="4037524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71BF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unittest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TestSuite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6" name="Connecteur droit avec flèche 65"/>
          <p:cNvCxnSpPr>
            <a:stCxn id="62" idx="1"/>
            <a:endCxn id="61" idx="3"/>
          </p:cNvCxnSpPr>
          <p:nvPr/>
        </p:nvCxnSpPr>
        <p:spPr>
          <a:xfrm flipH="1">
            <a:off x="2587313" y="4217524"/>
            <a:ext cx="347624" cy="0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58" idx="1"/>
          </p:cNvCxnSpPr>
          <p:nvPr/>
        </p:nvCxnSpPr>
        <p:spPr>
          <a:xfrm flipH="1">
            <a:off x="1001678" y="4877773"/>
            <a:ext cx="325635" cy="490253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H="1">
            <a:off x="2593975" y="4203051"/>
            <a:ext cx="963636" cy="518049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rganigramme : Stockage à accès direct 40"/>
          <p:cNvSpPr/>
          <p:nvPr/>
        </p:nvSpPr>
        <p:spPr>
          <a:xfrm>
            <a:off x="1319319" y="6073590"/>
            <a:ext cx="1260000" cy="360000"/>
          </a:xfrm>
          <a:prstGeom prst="flowChartMagneticDrum">
            <a:avLst/>
          </a:prstGeom>
          <a:solidFill>
            <a:srgbClr val="54823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1447896" y="6104942"/>
            <a:ext cx="114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queue_to_gui</a:t>
            </a:r>
            <a:endParaRPr lang="en-GB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Organigramme : Stockage à accès direct 87"/>
          <p:cNvSpPr/>
          <p:nvPr/>
        </p:nvSpPr>
        <p:spPr>
          <a:xfrm>
            <a:off x="1319319" y="5368026"/>
            <a:ext cx="1260000" cy="360000"/>
          </a:xfrm>
          <a:prstGeom prst="flowChartMagneticDrum">
            <a:avLst/>
          </a:prstGeom>
          <a:solidFill>
            <a:srgbClr val="54823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1326677" y="5400197"/>
            <a:ext cx="124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queue_from_gui</a:t>
            </a:r>
            <a:endParaRPr lang="en-GB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1" name="Connecteur droit avec flèche 100"/>
          <p:cNvCxnSpPr>
            <a:stCxn id="62" idx="2"/>
            <a:endCxn id="60" idx="0"/>
          </p:cNvCxnSpPr>
          <p:nvPr/>
        </p:nvCxnSpPr>
        <p:spPr>
          <a:xfrm flipH="1">
            <a:off x="3564273" y="4397524"/>
            <a:ext cx="664" cy="298447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14" idx="2"/>
            <a:endCxn id="34" idx="0"/>
          </p:cNvCxnSpPr>
          <p:nvPr/>
        </p:nvCxnSpPr>
        <p:spPr>
          <a:xfrm>
            <a:off x="5176685" y="4394045"/>
            <a:ext cx="2542" cy="301926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4546685" y="4034045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ProcessManager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91905" y="5373515"/>
            <a:ext cx="900000" cy="360000"/>
          </a:xfrm>
          <a:prstGeom prst="bevel">
            <a:avLst/>
          </a:prstGeom>
          <a:solidFill>
            <a:schemeClr val="bg2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GUI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9" name="Connecteur droit avec flèche 128"/>
          <p:cNvCxnSpPr>
            <a:stCxn id="128" idx="1"/>
            <a:endCxn id="44" idx="3"/>
          </p:cNvCxnSpPr>
          <p:nvPr/>
        </p:nvCxnSpPr>
        <p:spPr>
          <a:xfrm flipH="1">
            <a:off x="2593975" y="6238228"/>
            <a:ext cx="346355" cy="5214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549227" y="4695971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71BF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unittest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TestTextRunner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5" name="Connecteur droit avec flèche 134"/>
          <p:cNvCxnSpPr/>
          <p:nvPr/>
        </p:nvCxnSpPr>
        <p:spPr>
          <a:xfrm flipV="1">
            <a:off x="2592260" y="5548025"/>
            <a:ext cx="342013" cy="1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2940330" y="6058228"/>
            <a:ext cx="126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parse_output</a:t>
            </a:r>
            <a:endParaRPr lang="fr-FR" sz="11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934937" y="4037524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SelectableTestSuite</a:t>
            </a:r>
            <a:endParaRPr lang="fr-FR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142863" y="4031394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colorlog</a:t>
            </a:r>
            <a:r>
              <a:rPr lang="fr-FR" sz="11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1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1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1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ColoredFormatter</a:t>
            </a:r>
            <a:endParaRPr lang="fr-FR" sz="11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27313" y="4697773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GUIGenerator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6" name="Organigramme : Stockage à accès direct 175"/>
          <p:cNvSpPr/>
          <p:nvPr/>
        </p:nvSpPr>
        <p:spPr>
          <a:xfrm>
            <a:off x="4546685" y="6052060"/>
            <a:ext cx="1260000" cy="360000"/>
          </a:xfrm>
          <a:prstGeom prst="flowChartMagneticDrum">
            <a:avLst/>
          </a:prstGeom>
          <a:solidFill>
            <a:srgbClr val="71BF4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7" name="ZoneTexte 176"/>
          <p:cNvSpPr txBox="1"/>
          <p:nvPr/>
        </p:nvSpPr>
        <p:spPr>
          <a:xfrm>
            <a:off x="4693191" y="6093561"/>
            <a:ext cx="1245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runner logs</a:t>
            </a:r>
            <a:endParaRPr lang="en-GB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78" name="Connecteur droit avec flèche 177"/>
          <p:cNvCxnSpPr>
            <a:stCxn id="176" idx="1"/>
            <a:endCxn id="128" idx="3"/>
          </p:cNvCxnSpPr>
          <p:nvPr/>
        </p:nvCxnSpPr>
        <p:spPr>
          <a:xfrm flipH="1">
            <a:off x="4200330" y="6232060"/>
            <a:ext cx="346355" cy="6168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/>
          <p:cNvCxnSpPr>
            <a:stCxn id="69" idx="0"/>
            <a:endCxn id="88" idx="1"/>
          </p:cNvCxnSpPr>
          <p:nvPr/>
        </p:nvCxnSpPr>
        <p:spPr>
          <a:xfrm flipV="1">
            <a:off x="991905" y="5548026"/>
            <a:ext cx="327414" cy="5489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cteur droit avec flèche 197"/>
          <p:cNvCxnSpPr>
            <a:stCxn id="34" idx="2"/>
            <a:endCxn id="197" idx="0"/>
          </p:cNvCxnSpPr>
          <p:nvPr/>
        </p:nvCxnSpPr>
        <p:spPr>
          <a:xfrm>
            <a:off x="5179227" y="5055971"/>
            <a:ext cx="538" cy="312055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eur droit avec flèche 201"/>
          <p:cNvCxnSpPr>
            <a:stCxn id="109" idx="3"/>
          </p:cNvCxnSpPr>
          <p:nvPr/>
        </p:nvCxnSpPr>
        <p:spPr>
          <a:xfrm flipV="1">
            <a:off x="4194273" y="5060460"/>
            <a:ext cx="433931" cy="480348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205"/>
          <p:cNvCxnSpPr>
            <a:stCxn id="197" idx="2"/>
            <a:endCxn id="176" idx="0"/>
          </p:cNvCxnSpPr>
          <p:nvPr/>
        </p:nvCxnSpPr>
        <p:spPr>
          <a:xfrm flipH="1">
            <a:off x="5176685" y="5728026"/>
            <a:ext cx="3080" cy="324034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4549765" y="5368026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logging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logger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20" name="Connecteur droit avec flèche 219"/>
          <p:cNvCxnSpPr/>
          <p:nvPr/>
        </p:nvCxnSpPr>
        <p:spPr>
          <a:xfrm flipH="1">
            <a:off x="2482682" y="5049086"/>
            <a:ext cx="479669" cy="1044475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2934273" y="5360808"/>
            <a:ext cx="126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parse_commands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34273" y="4695971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PVsTable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4370811" y="4541942"/>
            <a:ext cx="4713922" cy="142846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/>
          <p:cNvSpPr/>
          <p:nvPr/>
        </p:nvSpPr>
        <p:spPr>
          <a:xfrm>
            <a:off x="1225666" y="5286011"/>
            <a:ext cx="3062269" cy="55315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8" name="Rectangle 287"/>
          <p:cNvSpPr/>
          <p:nvPr/>
        </p:nvSpPr>
        <p:spPr>
          <a:xfrm>
            <a:off x="1261533" y="6010482"/>
            <a:ext cx="4597400" cy="44307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2934937" y="3329212"/>
            <a:ext cx="1260000" cy="360000"/>
          </a:xfrm>
          <a:prstGeom prst="rect">
            <a:avLst/>
          </a:prstGeom>
          <a:solidFill>
            <a:schemeClr val="bg1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test_generator</a:t>
            </a:r>
            <a:endParaRPr lang="fr-FR" sz="1200" dirty="0" smtClean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1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Connecteur droit avec flèche 189"/>
          <p:cNvCxnSpPr>
            <a:stCxn id="89" idx="1"/>
          </p:cNvCxnSpPr>
          <p:nvPr/>
        </p:nvCxnSpPr>
        <p:spPr>
          <a:xfrm flipH="1" flipV="1">
            <a:off x="1001679" y="5745604"/>
            <a:ext cx="332992" cy="448477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Espace réservé du contenu 4"/>
          <p:cNvSpPr>
            <a:spLocks noGrp="1"/>
          </p:cNvSpPr>
          <p:nvPr>
            <p:ph idx="1"/>
          </p:nvPr>
        </p:nvSpPr>
        <p:spPr>
          <a:xfrm>
            <a:off x="4147521" y="767190"/>
            <a:ext cx="5099851" cy="4530176"/>
          </a:xfrm>
        </p:spPr>
        <p:txBody>
          <a:bodyPr/>
          <a:lstStyle/>
          <a:p>
            <a:r>
              <a:rPr lang="fr-FR" dirty="0" smtClean="0"/>
              <a:t>Custom </a:t>
            </a:r>
            <a:r>
              <a:rPr lang="fr-FR" dirty="0" err="1" smtClean="0"/>
              <a:t>QueueRunner</a:t>
            </a:r>
            <a:endParaRPr lang="fr-FR" dirty="0" smtClean="0"/>
          </a:p>
          <a:p>
            <a:pPr lvl="1"/>
            <a:r>
              <a:rPr lang="fr-FR" dirty="0" err="1" smtClean="0"/>
              <a:t>sends</a:t>
            </a:r>
            <a:r>
              <a:rPr lang="fr-FR" dirty="0" smtClean="0"/>
              <a:t> test </a:t>
            </a:r>
            <a:r>
              <a:rPr lang="fr-FR" dirty="0" err="1" smtClean="0"/>
              <a:t>results</a:t>
            </a:r>
            <a:r>
              <a:rPr lang="fr-FR" dirty="0" smtClean="0"/>
              <a:t> live to </a:t>
            </a:r>
            <a:r>
              <a:rPr lang="fr-FR" dirty="0" err="1" smtClean="0"/>
              <a:t>provided</a:t>
            </a:r>
            <a:r>
              <a:rPr lang="fr-FR" dirty="0" smtClean="0"/>
              <a:t> queues</a:t>
            </a:r>
            <a:br>
              <a:rPr lang="fr-FR" dirty="0" smtClean="0"/>
            </a:br>
            <a:r>
              <a:rPr lang="fr-FR" dirty="0" smtClean="0"/>
              <a:t>(no more </a:t>
            </a:r>
            <a:r>
              <a:rPr lang="fr-FR" dirty="0" err="1" smtClean="0"/>
              <a:t>unatural</a:t>
            </a:r>
            <a:r>
              <a:rPr lang="fr-FR" dirty="0" smtClean="0"/>
              <a:t> </a:t>
            </a:r>
            <a:r>
              <a:rPr lang="fr-FR" dirty="0" err="1" smtClean="0"/>
              <a:t>mechanics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dirty="0" err="1" smtClean="0"/>
              <a:t>logger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manages </a:t>
            </a:r>
            <a:r>
              <a:rPr lang="fr-FR" dirty="0" err="1" smtClean="0"/>
              <a:t>on_failure</a:t>
            </a:r>
            <a:r>
              <a:rPr lang="fr-FR" dirty="0" smtClean="0"/>
              <a:t> and retries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today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</a:t>
            </a:r>
            <a:r>
              <a:rPr lang="fr-FR" dirty="0" err="1" smtClean="0"/>
              <a:t>within</a:t>
            </a:r>
            <a:r>
              <a:rPr lang="fr-FR" dirty="0" smtClean="0"/>
              <a:t> test </a:t>
            </a:r>
            <a:r>
              <a:rPr lang="fr-FR" dirty="0" err="1" smtClean="0"/>
              <a:t>function</a:t>
            </a:r>
            <a:r>
              <a:rPr lang="fr-FR" dirty="0" smtClean="0"/>
              <a:t>)</a:t>
            </a:r>
          </a:p>
          <a:p>
            <a:pPr marL="478963" lvl="1" indent="0">
              <a:buNone/>
            </a:pPr>
            <a:endParaRPr lang="fr-FR" dirty="0" smtClean="0"/>
          </a:p>
          <a:p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intermediate</a:t>
            </a:r>
            <a:r>
              <a:rPr lang="fr-FR" dirty="0" smtClean="0"/>
              <a:t> report file</a:t>
            </a:r>
            <a:endParaRPr lang="fr-FR" dirty="0"/>
          </a:p>
          <a:p>
            <a:pPr lvl="1"/>
            <a:r>
              <a:rPr lang="fr-FR" dirty="0" smtClean="0"/>
              <a:t>to </a:t>
            </a:r>
            <a:r>
              <a:rPr lang="fr-FR" dirty="0" err="1" smtClean="0"/>
              <a:t>build</a:t>
            </a:r>
            <a:r>
              <a:rPr lang="fr-FR" dirty="0" smtClean="0"/>
              <a:t> a report in case of </a:t>
            </a:r>
            <a:r>
              <a:rPr lang="fr-FR" dirty="0" err="1" smtClean="0"/>
              <a:t>abort</a:t>
            </a:r>
            <a:endParaRPr lang="fr-FR" dirty="0" smtClean="0"/>
          </a:p>
          <a:p>
            <a:pPr lvl="1"/>
            <a:r>
              <a:rPr lang="fr-FR" dirty="0" smtClean="0"/>
              <a:t>to </a:t>
            </a:r>
            <a:r>
              <a:rPr lang="fr-FR" dirty="0" err="1" smtClean="0"/>
              <a:t>generate</a:t>
            </a:r>
            <a:r>
              <a:rPr lang="fr-FR" dirty="0" smtClean="0"/>
              <a:t> report </a:t>
            </a:r>
            <a:r>
              <a:rPr lang="fr-FR" dirty="0" err="1" smtClean="0"/>
              <a:t>later</a:t>
            </a:r>
            <a:endParaRPr lang="fr-FR" dirty="0" smtClean="0"/>
          </a:p>
          <a:p>
            <a:pPr lvl="1"/>
            <a:r>
              <a:rPr lang="fr-FR" dirty="0" smtClean="0"/>
              <a:t>to </a:t>
            </a:r>
            <a:r>
              <a:rPr lang="fr-FR" dirty="0" err="1" smtClean="0"/>
              <a:t>generate</a:t>
            </a:r>
            <a:r>
              <a:rPr lang="fr-FR" dirty="0" smtClean="0"/>
              <a:t> multiple </a:t>
            </a:r>
            <a:r>
              <a:rPr lang="fr-FR" dirty="0" err="1" smtClean="0"/>
              <a:t>kind</a:t>
            </a:r>
            <a:r>
              <a:rPr lang="fr-FR" dirty="0" smtClean="0"/>
              <a:t> of report (</a:t>
            </a:r>
            <a:r>
              <a:rPr lang="fr-FR" dirty="0" err="1" smtClean="0"/>
              <a:t>xUnit</a:t>
            </a:r>
            <a:r>
              <a:rPr lang="fr-FR" dirty="0" smtClean="0"/>
              <a:t> ?)</a:t>
            </a:r>
          </a:p>
          <a:p>
            <a:pPr lvl="1"/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 smtClean="0"/>
          </a:p>
        </p:txBody>
      </p:sp>
      <p:cxnSp>
        <p:nvCxnSpPr>
          <p:cNvPr id="56" name="Connecteur droit avec flèche 55"/>
          <p:cNvCxnSpPr>
            <a:stCxn id="22" idx="2"/>
            <a:endCxn id="55" idx="0"/>
          </p:cNvCxnSpPr>
          <p:nvPr/>
        </p:nvCxnSpPr>
        <p:spPr>
          <a:xfrm flipH="1">
            <a:off x="1965112" y="1537435"/>
            <a:ext cx="1138" cy="1790226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angle 23"/>
          <p:cNvSpPr/>
          <p:nvPr/>
        </p:nvSpPr>
        <p:spPr>
          <a:xfrm>
            <a:off x="3294874" y="2489880"/>
            <a:ext cx="81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3" name="Rectangle 23"/>
          <p:cNvSpPr/>
          <p:nvPr/>
        </p:nvSpPr>
        <p:spPr>
          <a:xfrm>
            <a:off x="3220897" y="2552866"/>
            <a:ext cx="81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err="1" smtClean="0"/>
              <a:t>Implementation</a:t>
            </a:r>
            <a:r>
              <a:rPr lang="fr-FR" dirty="0" smtClean="0"/>
              <a:t> Architecture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C00000"/>
                </a:solidFill>
              </a:rPr>
              <a:t>Future version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25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50487" y="4692491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ReportGenerator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930487" y="5360808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Report</a:t>
            </a:r>
          </a:p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PDF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50487" y="4031394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reportlab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platypus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1" name="Connecteur droit avec flèche 50"/>
          <p:cNvCxnSpPr>
            <a:stCxn id="11" idx="3"/>
            <a:endCxn id="22" idx="1"/>
          </p:cNvCxnSpPr>
          <p:nvPr/>
        </p:nvCxnSpPr>
        <p:spPr>
          <a:xfrm>
            <a:off x="976250" y="1357435"/>
            <a:ext cx="360000" cy="0"/>
          </a:xfrm>
          <a:prstGeom prst="straightConnector1">
            <a:avLst/>
          </a:prstGeom>
          <a:ln w="76200" cmpd="dbl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22" idx="3"/>
            <a:endCxn id="43" idx="1"/>
          </p:cNvCxnSpPr>
          <p:nvPr/>
        </p:nvCxnSpPr>
        <p:spPr>
          <a:xfrm>
            <a:off x="2596250" y="1357435"/>
            <a:ext cx="338687" cy="0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>
            <a:stCxn id="62" idx="3"/>
            <a:endCxn id="114" idx="1"/>
          </p:cNvCxnSpPr>
          <p:nvPr/>
        </p:nvCxnSpPr>
        <p:spPr>
          <a:xfrm flipV="1">
            <a:off x="4194937" y="4214045"/>
            <a:ext cx="351748" cy="3479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59937" y="2611373"/>
            <a:ext cx="81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34937" y="3329212"/>
            <a:ext cx="1260000" cy="360000"/>
          </a:xfrm>
          <a:prstGeom prst="rect">
            <a:avLst/>
          </a:prstGeom>
          <a:solidFill>
            <a:schemeClr val="bg1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test_generator</a:t>
            </a:r>
            <a:endParaRPr lang="fr-FR" sz="1200" dirty="0" smtClean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2934937" y="1177435"/>
            <a:ext cx="1260000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tests_data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2" name="Connecteur droit avec flèche 71"/>
          <p:cNvCxnSpPr>
            <a:stCxn id="23" idx="2"/>
            <a:endCxn id="24" idx="0"/>
          </p:cNvCxnSpPr>
          <p:nvPr/>
        </p:nvCxnSpPr>
        <p:spPr>
          <a:xfrm>
            <a:off x="3564937" y="2255694"/>
            <a:ext cx="0" cy="355679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34937" y="1895694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TestsGenerator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9" name="Connecteur droit avec flèche 78"/>
          <p:cNvCxnSpPr>
            <a:stCxn id="24" idx="2"/>
            <a:endCxn id="25" idx="0"/>
          </p:cNvCxnSpPr>
          <p:nvPr/>
        </p:nvCxnSpPr>
        <p:spPr>
          <a:xfrm>
            <a:off x="3564937" y="2971373"/>
            <a:ext cx="0" cy="357839"/>
          </a:xfrm>
          <a:prstGeom prst="straightConnector1">
            <a:avLst/>
          </a:prstGeom>
          <a:ln w="76200" cmpd="dbl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stCxn id="25" idx="2"/>
            <a:endCxn id="62" idx="0"/>
          </p:cNvCxnSpPr>
          <p:nvPr/>
        </p:nvCxnSpPr>
        <p:spPr>
          <a:xfrm>
            <a:off x="3564937" y="3689212"/>
            <a:ext cx="0" cy="348312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/>
          <p:cNvCxnSpPr>
            <a:stCxn id="23" idx="0"/>
            <a:endCxn id="43" idx="2"/>
          </p:cNvCxnSpPr>
          <p:nvPr/>
        </p:nvCxnSpPr>
        <p:spPr>
          <a:xfrm flipV="1">
            <a:off x="3564937" y="1537435"/>
            <a:ext cx="0" cy="358259"/>
          </a:xfrm>
          <a:prstGeom prst="straightConnector1">
            <a:avLst/>
          </a:prstGeom>
          <a:ln w="76200" cmpd="dbl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avec flèche 174"/>
          <p:cNvCxnSpPr>
            <a:stCxn id="32" idx="2"/>
            <a:endCxn id="33" idx="0"/>
          </p:cNvCxnSpPr>
          <p:nvPr/>
        </p:nvCxnSpPr>
        <p:spPr>
          <a:xfrm>
            <a:off x="8380487" y="5052491"/>
            <a:ext cx="0" cy="308317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6250" y="1087435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Scenario</a:t>
            </a: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90835" y="1820411"/>
            <a:ext cx="900000" cy="540000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Schema</a:t>
            </a: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61" name="Connecteur droit avec flèche 360"/>
          <p:cNvCxnSpPr>
            <a:stCxn id="36" idx="3"/>
            <a:endCxn id="38" idx="1"/>
          </p:cNvCxnSpPr>
          <p:nvPr/>
        </p:nvCxnSpPr>
        <p:spPr>
          <a:xfrm flipV="1">
            <a:off x="990835" y="2090167"/>
            <a:ext cx="340300" cy="244"/>
          </a:xfrm>
          <a:prstGeom prst="straightConnector1">
            <a:avLst/>
          </a:prstGeom>
          <a:ln w="76200" cmpd="dbl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Connecteur droit avec flèche 370"/>
          <p:cNvCxnSpPr/>
          <p:nvPr/>
        </p:nvCxnSpPr>
        <p:spPr>
          <a:xfrm>
            <a:off x="1726850" y="1261716"/>
            <a:ext cx="5684" cy="641913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Connecteur droit avec flèche 376"/>
          <p:cNvCxnSpPr/>
          <p:nvPr/>
        </p:nvCxnSpPr>
        <p:spPr>
          <a:xfrm flipH="1">
            <a:off x="2196151" y="1528474"/>
            <a:ext cx="2052" cy="1076098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331135" y="1910167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pykwalify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Core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36250" y="1177435"/>
            <a:ext cx="1260000" cy="360000"/>
          </a:xfrm>
          <a:prstGeom prst="rect">
            <a:avLst/>
          </a:prstGeom>
          <a:solidFill>
            <a:srgbClr val="71BF44"/>
          </a:solidFill>
          <a:ln w="12700"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ScenarioReader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334637" y="2619349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71BF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yaml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load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83" name="Connecteur droit avec flèche 382"/>
          <p:cNvCxnSpPr>
            <a:stCxn id="32" idx="0"/>
            <a:endCxn id="35" idx="2"/>
          </p:cNvCxnSpPr>
          <p:nvPr/>
        </p:nvCxnSpPr>
        <p:spPr>
          <a:xfrm flipV="1">
            <a:off x="8380487" y="4391394"/>
            <a:ext cx="0" cy="301097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335112" y="3327661"/>
            <a:ext cx="1260000" cy="360000"/>
          </a:xfrm>
          <a:prstGeom prst="rect">
            <a:avLst/>
          </a:prstGeom>
          <a:solidFill>
            <a:schemeClr val="accent1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MacrosManager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327313" y="4037524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71BF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unittest</a:t>
            </a: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2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TestSuite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6" name="Connecteur droit avec flèche 65"/>
          <p:cNvCxnSpPr>
            <a:stCxn id="62" idx="1"/>
            <a:endCxn id="61" idx="3"/>
          </p:cNvCxnSpPr>
          <p:nvPr/>
        </p:nvCxnSpPr>
        <p:spPr>
          <a:xfrm flipH="1">
            <a:off x="2587313" y="4217524"/>
            <a:ext cx="347624" cy="0"/>
          </a:xfrm>
          <a:prstGeom prst="straightConnector1">
            <a:avLst/>
          </a:prstGeom>
          <a:ln w="50800" cmpd="sng"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58" idx="1"/>
          </p:cNvCxnSpPr>
          <p:nvPr/>
        </p:nvCxnSpPr>
        <p:spPr>
          <a:xfrm flipH="1">
            <a:off x="1001678" y="4877773"/>
            <a:ext cx="325635" cy="490253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H="1">
            <a:off x="2593975" y="4203051"/>
            <a:ext cx="963636" cy="518049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rganigramme : Stockage à accès direct 40"/>
          <p:cNvSpPr/>
          <p:nvPr/>
        </p:nvSpPr>
        <p:spPr>
          <a:xfrm>
            <a:off x="1314164" y="5370740"/>
            <a:ext cx="1260000" cy="360000"/>
          </a:xfrm>
          <a:prstGeom prst="flowChartMagneticDrum">
            <a:avLst/>
          </a:prstGeom>
          <a:solidFill>
            <a:srgbClr val="71BF44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1442741" y="5402092"/>
            <a:ext cx="114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queue_to_gui</a:t>
            </a:r>
            <a:endParaRPr lang="en-GB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Organigramme : Stockage à accès direct 87"/>
          <p:cNvSpPr/>
          <p:nvPr/>
        </p:nvSpPr>
        <p:spPr>
          <a:xfrm>
            <a:off x="1327313" y="6023410"/>
            <a:ext cx="1260000" cy="360000"/>
          </a:xfrm>
          <a:prstGeom prst="flowChartMagneticDrum">
            <a:avLst/>
          </a:prstGeom>
          <a:solidFill>
            <a:srgbClr val="71BF44"/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1334671" y="6055581"/>
            <a:ext cx="12453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queue_from_gui</a:t>
            </a:r>
            <a:endParaRPr lang="en-GB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1" name="Connecteur droit avec flèche 100"/>
          <p:cNvCxnSpPr>
            <a:stCxn id="62" idx="2"/>
            <a:endCxn id="60" idx="0"/>
          </p:cNvCxnSpPr>
          <p:nvPr/>
        </p:nvCxnSpPr>
        <p:spPr>
          <a:xfrm flipH="1">
            <a:off x="3564273" y="4397524"/>
            <a:ext cx="664" cy="298447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14" idx="2"/>
            <a:endCxn id="67" idx="0"/>
          </p:cNvCxnSpPr>
          <p:nvPr/>
        </p:nvCxnSpPr>
        <p:spPr>
          <a:xfrm>
            <a:off x="5176685" y="4394045"/>
            <a:ext cx="3206" cy="301926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4546685" y="4034045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ProcessManager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91905" y="5373515"/>
            <a:ext cx="900000" cy="360000"/>
          </a:xfrm>
          <a:prstGeom prst="bevel">
            <a:avLst/>
          </a:prstGeom>
          <a:solidFill>
            <a:schemeClr val="bg2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GUI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29" name="Connecteur droit avec flèche 128"/>
          <p:cNvCxnSpPr>
            <a:stCxn id="128" idx="1"/>
            <a:endCxn id="44" idx="3"/>
          </p:cNvCxnSpPr>
          <p:nvPr/>
        </p:nvCxnSpPr>
        <p:spPr>
          <a:xfrm flipH="1">
            <a:off x="2588820" y="5535378"/>
            <a:ext cx="346355" cy="5214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/>
          <p:cNvCxnSpPr/>
          <p:nvPr/>
        </p:nvCxnSpPr>
        <p:spPr>
          <a:xfrm flipV="1">
            <a:off x="2600254" y="6203409"/>
            <a:ext cx="342013" cy="1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2935175" y="5355378"/>
            <a:ext cx="1260000" cy="360000"/>
          </a:xfrm>
          <a:prstGeom prst="rect">
            <a:avLst/>
          </a:prstGeom>
          <a:solidFill>
            <a:schemeClr val="bg1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parse_output</a:t>
            </a:r>
            <a:endParaRPr lang="fr-FR" sz="11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934937" y="4037524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SelectableTestSuite</a:t>
            </a:r>
            <a:endParaRPr lang="fr-FR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142863" y="4031394"/>
            <a:ext cx="1260000" cy="360000"/>
          </a:xfrm>
          <a:prstGeom prst="rect">
            <a:avLst/>
          </a:prstGeom>
          <a:solidFill>
            <a:srgbClr val="548235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colorlog</a:t>
            </a:r>
            <a:r>
              <a:rPr lang="fr-FR" sz="11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fr-FR" sz="11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fr-FR" sz="11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fr-FR" sz="11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ColoredFormatter</a:t>
            </a:r>
            <a:endParaRPr lang="fr-FR" sz="11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27313" y="4697773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GUIGenerator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78" name="Connecteur droit avec flèche 177"/>
          <p:cNvCxnSpPr>
            <a:endCxn id="128" idx="3"/>
          </p:cNvCxnSpPr>
          <p:nvPr/>
        </p:nvCxnSpPr>
        <p:spPr>
          <a:xfrm flipH="1">
            <a:off x="4195175" y="4845175"/>
            <a:ext cx="976355" cy="690203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avec flèche 184"/>
          <p:cNvCxnSpPr>
            <a:stCxn id="41" idx="1"/>
            <a:endCxn id="69" idx="0"/>
          </p:cNvCxnSpPr>
          <p:nvPr/>
        </p:nvCxnSpPr>
        <p:spPr>
          <a:xfrm flipH="1">
            <a:off x="991905" y="5550740"/>
            <a:ext cx="322259" cy="2775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eur droit avec flèche 201"/>
          <p:cNvCxnSpPr>
            <a:stCxn id="109" idx="3"/>
            <a:endCxn id="67" idx="2"/>
          </p:cNvCxnSpPr>
          <p:nvPr/>
        </p:nvCxnSpPr>
        <p:spPr>
          <a:xfrm flipV="1">
            <a:off x="4202267" y="5055971"/>
            <a:ext cx="977624" cy="1140221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 droit avec flèche 219"/>
          <p:cNvCxnSpPr/>
          <p:nvPr/>
        </p:nvCxnSpPr>
        <p:spPr>
          <a:xfrm flipH="1">
            <a:off x="2538068" y="5049086"/>
            <a:ext cx="424284" cy="405932"/>
          </a:xfrm>
          <a:prstGeom prst="straightConnector1">
            <a:avLst/>
          </a:prstGeom>
          <a:ln w="508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2942267" y="6016192"/>
            <a:ext cx="1260000" cy="360000"/>
          </a:xfrm>
          <a:prstGeom prst="rect">
            <a:avLst/>
          </a:prstGeom>
          <a:solidFill>
            <a:schemeClr val="bg1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parse_commands</a:t>
            </a:r>
            <a:endParaRPr lang="fr-FR" sz="11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34273" y="4695971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rgbClr val="5482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PVsTable</a:t>
            </a:r>
            <a:endParaRPr lang="fr-FR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6330212" y="4586665"/>
            <a:ext cx="900000" cy="582216"/>
          </a:xfrm>
          <a:prstGeom prst="foldedCorner">
            <a:avLst>
              <a:gd name="adj" fmla="val 21173"/>
            </a:avLst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Report</a:t>
            </a:r>
          </a:p>
          <a:p>
            <a:pPr algn="ctr"/>
            <a:r>
              <a:rPr lang="en-GB" sz="12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YAML file</a:t>
            </a:r>
            <a:endParaRPr lang="en-GB" sz="12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07" name="Connecteur droit avec flèche 106"/>
          <p:cNvCxnSpPr>
            <a:stCxn id="67" idx="3"/>
            <a:endCxn id="78" idx="1"/>
          </p:cNvCxnSpPr>
          <p:nvPr/>
        </p:nvCxnSpPr>
        <p:spPr>
          <a:xfrm>
            <a:off x="5809891" y="4875971"/>
            <a:ext cx="520321" cy="1802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/>
          <p:cNvCxnSpPr>
            <a:stCxn id="78" idx="3"/>
            <a:endCxn id="32" idx="1"/>
          </p:cNvCxnSpPr>
          <p:nvPr/>
        </p:nvCxnSpPr>
        <p:spPr>
          <a:xfrm flipV="1">
            <a:off x="7230212" y="4872491"/>
            <a:ext cx="520275" cy="5282"/>
          </a:xfrm>
          <a:prstGeom prst="straightConnector1">
            <a:avLst/>
          </a:prstGeom>
          <a:ln w="76200" cmpd="dbl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549891" y="4695971"/>
            <a:ext cx="1260000" cy="360000"/>
          </a:xfrm>
          <a:prstGeom prst="rect">
            <a:avLst/>
          </a:prstGeom>
          <a:solidFill>
            <a:srgbClr val="71BF44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QueueRunner</a:t>
            </a:r>
            <a:endParaRPr lang="fr-FR" sz="11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space réservé du contenu 4"/>
          <p:cNvSpPr>
            <a:spLocks noGrp="1"/>
          </p:cNvSpPr>
          <p:nvPr>
            <p:ph idx="1"/>
          </p:nvPr>
        </p:nvSpPr>
        <p:spPr>
          <a:xfrm>
            <a:off x="138556" y="851857"/>
            <a:ext cx="4526577" cy="5176507"/>
          </a:xfrm>
        </p:spPr>
        <p:txBody>
          <a:bodyPr/>
          <a:lstStyle/>
          <a:p>
            <a:r>
              <a:rPr lang="fr-FR" dirty="0" smtClean="0"/>
              <a:t>File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base module </a:t>
            </a:r>
            <a:r>
              <a:rPr lang="fr-FR" dirty="0" err="1" smtClean="0"/>
              <a:t>yaml</a:t>
            </a:r>
            <a:endParaRPr lang="fr-FR" dirty="0" smtClean="0"/>
          </a:p>
          <a:p>
            <a:pPr lvl="1"/>
            <a:r>
              <a:rPr lang="fr-FR" dirty="0" err="1" smtClean="0"/>
              <a:t>transform</a:t>
            </a:r>
            <a:r>
              <a:rPr lang="fr-FR" dirty="0" smtClean="0"/>
              <a:t> the files </a:t>
            </a:r>
            <a:r>
              <a:rPr lang="fr-FR" dirty="0" err="1" smtClean="0"/>
              <a:t>into</a:t>
            </a:r>
            <a:r>
              <a:rPr lang="fr-FR" dirty="0" smtClean="0"/>
              <a:t> a python </a:t>
            </a:r>
            <a:r>
              <a:rPr lang="fr-FR" dirty="0" err="1" smtClean="0"/>
              <a:t>dictionary</a:t>
            </a:r>
            <a:endParaRPr lang="fr-FR" dirty="0"/>
          </a:p>
          <a:p>
            <a:pPr lvl="1"/>
            <a:r>
              <a:rPr lang="fr-FR" dirty="0" err="1" smtClean="0"/>
              <a:t>dictionnary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processed</a:t>
            </a:r>
            <a:r>
              <a:rPr lang="fr-FR" dirty="0" smtClean="0"/>
              <a:t> to </a:t>
            </a:r>
            <a:r>
              <a:rPr lang="fr-FR" dirty="0" err="1" smtClean="0"/>
              <a:t>generate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all the </a:t>
            </a:r>
            <a:r>
              <a:rPr lang="fr-FR" dirty="0" err="1" smtClean="0"/>
              <a:t>corresponding</a:t>
            </a:r>
            <a:r>
              <a:rPr lang="fr-FR" dirty="0" smtClean="0"/>
              <a:t> subtests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File validation</a:t>
            </a:r>
          </a:p>
          <a:p>
            <a:pPr lvl="1"/>
            <a:r>
              <a:rPr lang="fr-FR" dirty="0" smtClean="0"/>
              <a:t>a </a:t>
            </a:r>
            <a:r>
              <a:rPr lang="fr-FR" dirty="0" err="1" smtClean="0"/>
              <a:t>schema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defined</a:t>
            </a:r>
            <a:r>
              <a:rPr lang="fr-FR" dirty="0" smtClean="0"/>
              <a:t> to check file</a:t>
            </a:r>
            <a:br>
              <a:rPr lang="fr-FR" dirty="0" smtClean="0"/>
            </a:br>
            <a:r>
              <a:rPr lang="fr-FR" dirty="0" smtClean="0"/>
              <a:t>content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pykwalify</a:t>
            </a:r>
            <a:endParaRPr lang="fr-FR" dirty="0" smtClean="0"/>
          </a:p>
          <a:p>
            <a:pPr lvl="1"/>
            <a:r>
              <a:rPr lang="fr-FR" dirty="0" smtClean="0"/>
              <a:t>more </a:t>
            </a:r>
            <a:r>
              <a:rPr lang="fr-FR" dirty="0" err="1" smtClean="0"/>
              <a:t>complex</a:t>
            </a:r>
            <a:r>
              <a:rPr lang="fr-FR" dirty="0" smtClean="0"/>
              <a:t> tests are </a:t>
            </a:r>
            <a:r>
              <a:rPr lang="fr-FR" dirty="0" err="1" smtClean="0"/>
              <a:t>implemented</a:t>
            </a:r>
            <a:r>
              <a:rPr lang="fr-FR" dirty="0" smtClean="0"/>
              <a:t> to test composite </a:t>
            </a:r>
            <a:r>
              <a:rPr lang="fr-FR" dirty="0" err="1" smtClean="0"/>
              <a:t>fields</a:t>
            </a:r>
            <a:r>
              <a:rPr lang="fr-FR" dirty="0" smtClean="0"/>
              <a:t> type and </a:t>
            </a:r>
            <a:r>
              <a:rPr lang="fr-FR" dirty="0" err="1" smtClean="0"/>
              <a:t>fields</a:t>
            </a:r>
            <a:r>
              <a:rPr lang="fr-FR" dirty="0" smtClean="0"/>
              <a:t> compatibility</a:t>
            </a:r>
          </a:p>
          <a:p>
            <a:endParaRPr lang="fr-FR" dirty="0"/>
          </a:p>
          <a:p>
            <a:r>
              <a:rPr lang="fr-FR" dirty="0" smtClean="0"/>
              <a:t>Macros substitution</a:t>
            </a:r>
          </a:p>
          <a:p>
            <a:pPr lvl="1"/>
            <a:r>
              <a:rPr lang="fr-FR" dirty="0" err="1" smtClean="0"/>
              <a:t>done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regex.substitute</a:t>
            </a:r>
            <a:endParaRPr lang="fr-FR" dirty="0" smtClean="0"/>
          </a:p>
          <a:p>
            <a:pPr lvl="1"/>
            <a:r>
              <a:rPr lang="fr-FR" dirty="0" err="1" smtClean="0"/>
              <a:t>therefore</a:t>
            </a:r>
            <a:r>
              <a:rPr lang="fr-FR" dirty="0" smtClean="0"/>
              <a:t> </a:t>
            </a:r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converted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a string</a:t>
            </a:r>
          </a:p>
          <a:p>
            <a:pPr lvl="1"/>
            <a:r>
              <a:rPr lang="fr-FR" dirty="0" smtClean="0"/>
              <a:t>and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converted</a:t>
            </a:r>
            <a:r>
              <a:rPr lang="fr-FR" dirty="0" smtClean="0"/>
              <a:t> back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float</a:t>
            </a:r>
            <a:r>
              <a:rPr lang="fr-FR" dirty="0" smtClean="0"/>
              <a:t>, </a:t>
            </a:r>
            <a:r>
              <a:rPr lang="fr-FR" dirty="0" err="1" smtClean="0"/>
              <a:t>integers</a:t>
            </a:r>
            <a:r>
              <a:rPr lang="fr-FR" dirty="0" smtClean="0"/>
              <a:t>, </a:t>
            </a:r>
            <a:r>
              <a:rPr lang="fr-FR" dirty="0" err="1" smtClean="0"/>
              <a:t>boolean</a:t>
            </a:r>
            <a:r>
              <a:rPr lang="fr-FR" dirty="0" smtClean="0"/>
              <a:t>, </a:t>
            </a:r>
            <a:r>
              <a:rPr lang="fr-FR" dirty="0" err="1" smtClean="0"/>
              <a:t>dict</a:t>
            </a:r>
            <a:r>
              <a:rPr lang="fr-FR" dirty="0" smtClean="0"/>
              <a:t>, </a:t>
            </a:r>
            <a:r>
              <a:rPr lang="fr-FR" dirty="0" err="1" smtClean="0"/>
              <a:t>list</a:t>
            </a:r>
            <a:r>
              <a:rPr lang="fr-FR" dirty="0" smtClean="0"/>
              <a:t> or </a:t>
            </a:r>
            <a:r>
              <a:rPr lang="fr-FR" dirty="0" err="1" smtClean="0"/>
              <a:t>left</a:t>
            </a:r>
            <a:r>
              <a:rPr lang="fr-FR" dirty="0" smtClean="0"/>
              <a:t> as a string if not possible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smtClean="0"/>
              <a:t>File </a:t>
            </a:r>
            <a:r>
              <a:rPr lang="fr-FR" dirty="0" err="1" smtClean="0"/>
              <a:t>reading</a:t>
            </a:r>
            <a:r>
              <a:rPr lang="fr-FR" dirty="0" smtClean="0"/>
              <a:t> and validation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70"/>
          <a:stretch/>
        </p:blipFill>
        <p:spPr>
          <a:xfrm>
            <a:off x="4744430" y="1054098"/>
            <a:ext cx="4120169" cy="4974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2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space réservé du contenu 4"/>
          <p:cNvSpPr>
            <a:spLocks noGrp="1"/>
          </p:cNvSpPr>
          <p:nvPr>
            <p:ph idx="1"/>
          </p:nvPr>
        </p:nvSpPr>
        <p:spPr>
          <a:xfrm>
            <a:off x="93337" y="809365"/>
            <a:ext cx="7282477" cy="5884393"/>
          </a:xfrm>
        </p:spPr>
        <p:txBody>
          <a:bodyPr/>
          <a:lstStyle/>
          <a:p>
            <a:r>
              <a:rPr lang="fr-FR" dirty="0" err="1" smtClean="0"/>
              <a:t>Tkinter</a:t>
            </a:r>
            <a:endParaRPr lang="fr-FR" dirty="0" smtClean="0"/>
          </a:p>
          <a:p>
            <a:pPr lvl="1"/>
            <a:r>
              <a:rPr lang="fr-FR" dirty="0" err="1" smtClean="0"/>
              <a:t>supposed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installed</a:t>
            </a:r>
            <a:r>
              <a:rPr lang="fr-FR" dirty="0" smtClean="0"/>
              <a:t> by default </a:t>
            </a:r>
            <a:r>
              <a:rPr lang="fr-FR" dirty="0" err="1" smtClean="0"/>
              <a:t>with</a:t>
            </a:r>
            <a:r>
              <a:rPr lang="fr-FR" dirty="0" smtClean="0"/>
              <a:t> python installation</a:t>
            </a:r>
          </a:p>
          <a:p>
            <a:pPr lvl="1"/>
            <a:r>
              <a:rPr lang="fr-FR" dirty="0" err="1" smtClean="0"/>
              <a:t>when</a:t>
            </a:r>
            <a:r>
              <a:rPr lang="fr-FR" dirty="0" smtClean="0"/>
              <a:t> not </a:t>
            </a:r>
            <a:r>
              <a:rPr lang="fr-FR" dirty="0" err="1" smtClean="0"/>
              <a:t>already</a:t>
            </a:r>
            <a:r>
              <a:rPr lang="fr-FR" dirty="0" smtClean="0"/>
              <a:t> </a:t>
            </a:r>
            <a:r>
              <a:rPr lang="fr-FR" dirty="0" err="1" smtClean="0"/>
              <a:t>install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easilly</a:t>
            </a:r>
            <a:r>
              <a:rPr lang="fr-FR" dirty="0" smtClean="0"/>
              <a:t> installable as standard OS package</a:t>
            </a:r>
          </a:p>
          <a:p>
            <a:pPr lvl="1"/>
            <a:r>
              <a:rPr lang="fr-FR" dirty="0" err="1" smtClean="0"/>
              <a:t>requires</a:t>
            </a:r>
            <a:r>
              <a:rPr lang="fr-FR" dirty="0" smtClean="0"/>
              <a:t> the GUI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 in the main thread</a:t>
            </a:r>
          </a:p>
          <a:p>
            <a:pPr lvl="1"/>
            <a:endParaRPr lang="fr-FR" dirty="0"/>
          </a:p>
          <a:p>
            <a:r>
              <a:rPr lang="fr-FR" dirty="0" smtClean="0"/>
              <a:t>CLI </a:t>
            </a:r>
            <a:r>
              <a:rPr lang="fr-FR" dirty="0" err="1" smtClean="0"/>
              <a:t>only</a:t>
            </a:r>
            <a:r>
              <a:rPr lang="fr-FR" dirty="0" smtClean="0"/>
              <a:t> mode</a:t>
            </a:r>
          </a:p>
          <a:p>
            <a:pPr lvl="1"/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historic</a:t>
            </a:r>
            <a:r>
              <a:rPr lang="fr-FR" dirty="0" smtClean="0"/>
              <a:t> mode for </a:t>
            </a:r>
            <a:r>
              <a:rPr lang="fr-FR" dirty="0" err="1" smtClean="0"/>
              <a:t>WeTest</a:t>
            </a:r>
            <a:endParaRPr lang="fr-FR" dirty="0" smtClean="0"/>
          </a:p>
          <a:p>
            <a:pPr lvl="1"/>
            <a:r>
              <a:rPr lang="fr-FR" dirty="0" err="1" smtClean="0"/>
              <a:t>this</a:t>
            </a:r>
            <a:r>
              <a:rPr lang="fr-FR" dirty="0" smtClean="0"/>
              <a:t> mode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option to </a:t>
            </a:r>
            <a:r>
              <a:rPr lang="fr-FR" dirty="0" err="1" smtClean="0"/>
              <a:t>disable</a:t>
            </a:r>
            <a:r>
              <a:rPr lang="fr-FR" dirty="0" smtClean="0"/>
              <a:t> GUI </a:t>
            </a:r>
            <a:r>
              <a:rPr lang="fr-FR" dirty="0" err="1" smtClean="0"/>
              <a:t>generation</a:t>
            </a:r>
            <a:endParaRPr lang="fr-FR" dirty="0" smtClean="0"/>
          </a:p>
          <a:p>
            <a:pPr lvl="1"/>
            <a:r>
              <a:rPr lang="fr-FR" dirty="0" err="1" smtClean="0"/>
              <a:t>however</a:t>
            </a:r>
            <a:r>
              <a:rPr lang="fr-FR" dirty="0" smtClean="0"/>
              <a:t> </a:t>
            </a:r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always</a:t>
            </a:r>
            <a:r>
              <a:rPr lang="fr-FR" dirty="0" smtClean="0"/>
              <a:t> </a:t>
            </a:r>
            <a:r>
              <a:rPr lang="fr-FR" dirty="0" err="1" smtClean="0"/>
              <a:t>require</a:t>
            </a:r>
            <a:r>
              <a:rPr lang="fr-FR" dirty="0" smtClean="0"/>
              <a:t> </a:t>
            </a:r>
            <a:r>
              <a:rPr lang="fr-FR" dirty="0" err="1" smtClean="0"/>
              <a:t>Tkinter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installed</a:t>
            </a:r>
            <a:r>
              <a:rPr lang="fr-FR" dirty="0" smtClean="0"/>
              <a:t> (bug #135)</a:t>
            </a:r>
          </a:p>
          <a:p>
            <a:pPr lvl="1"/>
            <a:endParaRPr lang="fr-FR" dirty="0"/>
          </a:p>
          <a:p>
            <a:r>
              <a:rPr lang="fr-FR" dirty="0" smtClean="0"/>
              <a:t>Multithreading</a:t>
            </a:r>
          </a:p>
          <a:p>
            <a:pPr lvl="1"/>
            <a:r>
              <a:rPr lang="fr-FR" dirty="0" smtClean="0"/>
              <a:t>GUI </a:t>
            </a:r>
            <a:r>
              <a:rPr lang="fr-FR" dirty="0" err="1" smtClean="0"/>
              <a:t>refreshment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not impact test </a:t>
            </a:r>
            <a:r>
              <a:rPr lang="fr-FR" dirty="0" err="1" smtClean="0"/>
              <a:t>execution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therefore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a </a:t>
            </a:r>
            <a:r>
              <a:rPr lang="fr-FR" dirty="0" err="1" smtClean="0"/>
              <a:t>seperate</a:t>
            </a:r>
            <a:r>
              <a:rPr lang="fr-FR" dirty="0" smtClean="0"/>
              <a:t> thread to </a:t>
            </a:r>
            <a:r>
              <a:rPr lang="fr-FR" dirty="0" err="1" smtClean="0"/>
              <a:t>run</a:t>
            </a:r>
            <a:r>
              <a:rPr lang="fr-FR" dirty="0" smtClean="0"/>
              <a:t> tests</a:t>
            </a:r>
          </a:p>
          <a:p>
            <a:pPr lvl="1"/>
            <a:r>
              <a:rPr lang="fr-FR" dirty="0" smtClean="0"/>
              <a:t>tests logs in CLI are </a:t>
            </a:r>
            <a:r>
              <a:rPr lang="fr-FR" dirty="0" err="1" smtClean="0"/>
              <a:t>captured</a:t>
            </a:r>
            <a:r>
              <a:rPr lang="fr-FR" dirty="0" smtClean="0"/>
              <a:t> and</a:t>
            </a:r>
            <a:br>
              <a:rPr lang="fr-FR" dirty="0" smtClean="0"/>
            </a:br>
            <a:r>
              <a:rPr lang="fr-FR" dirty="0" err="1" smtClean="0"/>
              <a:t>convert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GUI updates</a:t>
            </a:r>
          </a:p>
          <a:p>
            <a:pPr lvl="1"/>
            <a:r>
              <a:rPr lang="fr-FR" dirty="0" smtClean="0"/>
              <a:t>GUI pause, </a:t>
            </a:r>
            <a:r>
              <a:rPr lang="fr-FR" dirty="0" err="1" smtClean="0"/>
              <a:t>resume</a:t>
            </a:r>
            <a:r>
              <a:rPr lang="fr-FR" dirty="0" smtClean="0"/>
              <a:t> and </a:t>
            </a:r>
            <a:r>
              <a:rPr lang="fr-FR" dirty="0" err="1" smtClean="0"/>
              <a:t>abort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are </a:t>
            </a:r>
            <a:r>
              <a:rPr lang="fr-FR" dirty="0" err="1" smtClean="0"/>
              <a:t>convert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actions over</a:t>
            </a:r>
            <a:br>
              <a:rPr lang="fr-FR" dirty="0" smtClean="0"/>
            </a:br>
            <a:r>
              <a:rPr lang="fr-FR" dirty="0" smtClean="0"/>
              <a:t>the test-running</a:t>
            </a:r>
            <a:br>
              <a:rPr lang="fr-FR" dirty="0" smtClean="0"/>
            </a:br>
            <a:r>
              <a:rPr lang="fr-FR" dirty="0" err="1" smtClean="0"/>
              <a:t>process</a:t>
            </a:r>
            <a:endParaRPr lang="fr-FR" dirty="0" smtClean="0"/>
          </a:p>
          <a:p>
            <a:pPr lvl="1"/>
            <a:r>
              <a:rPr lang="fr-FR" dirty="0" err="1" smtClean="0"/>
              <a:t>PVs</a:t>
            </a:r>
            <a:r>
              <a:rPr lang="fr-FR" dirty="0" smtClean="0"/>
              <a:t> changes sent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br>
              <a:rPr lang="fr-FR" dirty="0" smtClean="0"/>
            </a:b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multiprocessing</a:t>
            </a:r>
            <a:r>
              <a:rPr lang="fr-FR" dirty="0" smtClean="0"/>
              <a:t> queue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to update GUI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smtClean="0"/>
              <a:t>CLI and GUI communication</a:t>
            </a:r>
            <a:endParaRPr lang="fr-FR" dirty="0"/>
          </a:p>
        </p:txBody>
      </p:sp>
      <p:grpSp>
        <p:nvGrpSpPr>
          <p:cNvPr id="44" name="Groupe 43"/>
          <p:cNvGrpSpPr/>
          <p:nvPr/>
        </p:nvGrpSpPr>
        <p:grpSpPr>
          <a:xfrm>
            <a:off x="2796534" y="3541800"/>
            <a:ext cx="6409646" cy="2767828"/>
            <a:chOff x="1192101" y="2657033"/>
            <a:chExt cx="6409646" cy="2767828"/>
          </a:xfrm>
        </p:grpSpPr>
        <p:cxnSp>
          <p:nvCxnSpPr>
            <p:cNvPr id="5" name="Connecteur droit avec flèche 4"/>
            <p:cNvCxnSpPr>
              <a:stCxn id="11" idx="1"/>
            </p:cNvCxnSpPr>
            <p:nvPr/>
          </p:nvCxnSpPr>
          <p:spPr>
            <a:xfrm flipH="1" flipV="1">
              <a:off x="2101874" y="4716904"/>
              <a:ext cx="317641" cy="507986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>
              <a:stCxn id="23" idx="3"/>
              <a:endCxn id="17" idx="1"/>
            </p:cNvCxnSpPr>
            <p:nvPr/>
          </p:nvCxnSpPr>
          <p:spPr>
            <a:xfrm flipV="1">
              <a:off x="5295133" y="3185345"/>
              <a:ext cx="351748" cy="3479"/>
            </a:xfrm>
            <a:prstGeom prst="straightConnector1">
              <a:avLst/>
            </a:prstGeom>
            <a:ln w="76200" cmpd="dbl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>
              <a:stCxn id="24" idx="1"/>
            </p:cNvCxnSpPr>
            <p:nvPr/>
          </p:nvCxnSpPr>
          <p:spPr>
            <a:xfrm flipH="1">
              <a:off x="2101874" y="3849073"/>
              <a:ext cx="325635" cy="490253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H="1">
              <a:off x="3694171" y="3174351"/>
              <a:ext cx="963636" cy="518049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rganigramme : Stockage à accès direct 10"/>
            <p:cNvSpPr/>
            <p:nvPr/>
          </p:nvSpPr>
          <p:spPr>
            <a:xfrm>
              <a:off x="2419515" y="5044890"/>
              <a:ext cx="1260000" cy="360000"/>
            </a:xfrm>
            <a:prstGeom prst="flowChartMagneticDrum">
              <a:avLst/>
            </a:prstGeom>
            <a:solidFill>
              <a:srgbClr val="54823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548092" y="5076242"/>
              <a:ext cx="1146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queue_to_gui</a:t>
              </a:r>
              <a:endParaRPr lang="en-GB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Organigramme : Stockage à accès direct 12"/>
            <p:cNvSpPr/>
            <p:nvPr/>
          </p:nvSpPr>
          <p:spPr>
            <a:xfrm>
              <a:off x="2419515" y="4339326"/>
              <a:ext cx="1260000" cy="360000"/>
            </a:xfrm>
            <a:prstGeom prst="flowChartMagneticDrum">
              <a:avLst/>
            </a:prstGeom>
            <a:solidFill>
              <a:srgbClr val="548235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2426873" y="4371497"/>
              <a:ext cx="1245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queue_from_gui</a:t>
              </a:r>
              <a:endParaRPr lang="en-GB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5" name="Connecteur droit avec flèche 14"/>
            <p:cNvCxnSpPr>
              <a:stCxn id="23" idx="2"/>
              <a:endCxn id="35" idx="0"/>
            </p:cNvCxnSpPr>
            <p:nvPr/>
          </p:nvCxnSpPr>
          <p:spPr>
            <a:xfrm flipH="1">
              <a:off x="4664469" y="3368824"/>
              <a:ext cx="664" cy="298447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>
              <a:stCxn id="17" idx="2"/>
              <a:endCxn id="20" idx="0"/>
            </p:cNvCxnSpPr>
            <p:nvPr/>
          </p:nvCxnSpPr>
          <p:spPr>
            <a:xfrm>
              <a:off x="6276881" y="3365345"/>
              <a:ext cx="2542" cy="301926"/>
            </a:xfrm>
            <a:prstGeom prst="straightConnector1">
              <a:avLst/>
            </a:prstGeom>
            <a:ln w="76200" cmpd="dbl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46881" y="3005345"/>
              <a:ext cx="1260000" cy="360000"/>
            </a:xfrm>
            <a:prstGeom prst="rect">
              <a:avLst/>
            </a:prstGeom>
            <a:solidFill>
              <a:srgbClr val="71BF44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ProcessManager</a:t>
              </a:r>
              <a:endParaRPr lang="fr-FR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192101" y="4344815"/>
              <a:ext cx="900000" cy="360000"/>
            </a:xfrm>
            <a:prstGeom prst="bevel">
              <a:avLst/>
            </a:prstGeom>
            <a:solidFill>
              <a:schemeClr val="bg2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chemeClr val="bg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GUI</a:t>
              </a:r>
              <a:endParaRPr lang="en-GB" sz="12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9" name="Connecteur droit avec flèche 18"/>
            <p:cNvCxnSpPr>
              <a:stCxn id="22" idx="1"/>
              <a:endCxn id="12" idx="3"/>
            </p:cNvCxnSpPr>
            <p:nvPr/>
          </p:nvCxnSpPr>
          <p:spPr>
            <a:xfrm flipH="1">
              <a:off x="3694171" y="5209528"/>
              <a:ext cx="346355" cy="5214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V="1">
              <a:off x="3692456" y="4519325"/>
              <a:ext cx="342013" cy="1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040526" y="5029528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>
                  <a:solidFill>
                    <a:schemeClr val="bg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parse_output</a:t>
              </a:r>
              <a:endParaRPr lang="fr-FR" sz="11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35133" y="3008824"/>
              <a:ext cx="1260000" cy="360000"/>
            </a:xfrm>
            <a:prstGeom prst="rect">
              <a:avLst/>
            </a:prstGeom>
            <a:solidFill>
              <a:srgbClr val="71BF44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SelectableTestSuite</a:t>
              </a:r>
              <a:endParaRPr lang="fr-FR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27509" y="3669073"/>
              <a:ext cx="1260000" cy="360000"/>
            </a:xfrm>
            <a:prstGeom prst="rect">
              <a:avLst/>
            </a:prstGeom>
            <a:solidFill>
              <a:srgbClr val="71BF44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GUIGenerator</a:t>
              </a:r>
              <a:endParaRPr lang="fr-FR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Organigramme : Stockage à accès direct 24"/>
            <p:cNvSpPr/>
            <p:nvPr/>
          </p:nvSpPr>
          <p:spPr>
            <a:xfrm>
              <a:off x="5646881" y="5023360"/>
              <a:ext cx="1260000" cy="360000"/>
            </a:xfrm>
            <a:prstGeom prst="flowChartMagneticDrum">
              <a:avLst/>
            </a:prstGeom>
            <a:solidFill>
              <a:srgbClr val="71BF4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5793387" y="5064861"/>
              <a:ext cx="12453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runner logs</a:t>
              </a:r>
              <a:endParaRPr lang="en-GB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7" name="Connecteur droit avec flèche 26"/>
            <p:cNvCxnSpPr>
              <a:stCxn id="25" idx="1"/>
              <a:endCxn id="22" idx="3"/>
            </p:cNvCxnSpPr>
            <p:nvPr/>
          </p:nvCxnSpPr>
          <p:spPr>
            <a:xfrm flipH="1">
              <a:off x="5300526" y="5203360"/>
              <a:ext cx="346355" cy="6168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>
              <a:stCxn id="18" idx="0"/>
              <a:endCxn id="13" idx="1"/>
            </p:cNvCxnSpPr>
            <p:nvPr/>
          </p:nvCxnSpPr>
          <p:spPr>
            <a:xfrm flipV="1">
              <a:off x="2092101" y="4519326"/>
              <a:ext cx="327414" cy="5489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0" idx="2"/>
              <a:endCxn id="32" idx="0"/>
            </p:cNvCxnSpPr>
            <p:nvPr/>
          </p:nvCxnSpPr>
          <p:spPr>
            <a:xfrm>
              <a:off x="6279423" y="4027271"/>
              <a:ext cx="538" cy="312055"/>
            </a:xfrm>
            <a:prstGeom prst="straightConnector1">
              <a:avLst/>
            </a:prstGeom>
            <a:ln w="76200" cmpd="dbl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>
              <a:stCxn id="34" idx="3"/>
            </p:cNvCxnSpPr>
            <p:nvPr/>
          </p:nvCxnSpPr>
          <p:spPr>
            <a:xfrm flipV="1">
              <a:off x="5294469" y="4031760"/>
              <a:ext cx="433931" cy="480348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32" idx="2"/>
              <a:endCxn id="25" idx="0"/>
            </p:cNvCxnSpPr>
            <p:nvPr/>
          </p:nvCxnSpPr>
          <p:spPr>
            <a:xfrm flipH="1">
              <a:off x="6276881" y="4699326"/>
              <a:ext cx="3080" cy="324034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649961" y="4339326"/>
              <a:ext cx="1260000" cy="360000"/>
            </a:xfrm>
            <a:prstGeom prst="rect">
              <a:avLst/>
            </a:prstGeom>
            <a:solidFill>
              <a:srgbClr val="548235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logging</a:t>
              </a:r>
              <a:r>
                <a:rPr lang="fr-FR" sz="12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/>
              </a:r>
              <a:br>
                <a:rPr lang="fr-FR" sz="12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</a:br>
              <a:r>
                <a:rPr lang="fr-FR" sz="12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.</a:t>
              </a:r>
              <a:r>
                <a:rPr lang="fr-FR" sz="12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logger</a:t>
              </a:r>
              <a:endParaRPr lang="fr-FR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3582878" y="4020386"/>
              <a:ext cx="479669" cy="1044475"/>
            </a:xfrm>
            <a:prstGeom prst="straightConnector1">
              <a:avLst/>
            </a:prstGeom>
            <a:ln w="50800" cmpd="sng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4034469" y="4332108"/>
              <a:ext cx="1260000" cy="3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err="1">
                  <a:solidFill>
                    <a:schemeClr val="bg2">
                      <a:lumMod val="50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parse_commands</a:t>
              </a:r>
              <a:endParaRPr lang="fr-FR" sz="12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34469" y="3667271"/>
              <a:ext cx="1260000" cy="360000"/>
            </a:xfrm>
            <a:prstGeom prst="rect">
              <a:avLst/>
            </a:prstGeom>
            <a:solidFill>
              <a:srgbClr val="71BF44"/>
            </a:solidFill>
            <a:ln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PVsTable</a:t>
              </a:r>
              <a:endParaRPr lang="fr-FR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25862" y="4257311"/>
              <a:ext cx="3062269" cy="55315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61729" y="4981782"/>
              <a:ext cx="4597400" cy="44307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Connecteur droit avec flèche 37"/>
            <p:cNvCxnSpPr>
              <a:endCxn id="23" idx="0"/>
            </p:cNvCxnSpPr>
            <p:nvPr/>
          </p:nvCxnSpPr>
          <p:spPr>
            <a:xfrm>
              <a:off x="4664469" y="2657033"/>
              <a:ext cx="664" cy="351791"/>
            </a:xfrm>
            <a:prstGeom prst="straightConnector1">
              <a:avLst/>
            </a:prstGeom>
            <a:ln w="76200" cmpd="dbl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420678" y="3515595"/>
              <a:ext cx="2148522" cy="142846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149822" y="3366550"/>
              <a:ext cx="451925" cy="18753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Connecteur droit avec flèche 39"/>
            <p:cNvCxnSpPr>
              <a:stCxn id="20" idx="3"/>
            </p:cNvCxnSpPr>
            <p:nvPr/>
          </p:nvCxnSpPr>
          <p:spPr>
            <a:xfrm flipV="1">
              <a:off x="6909423" y="3844485"/>
              <a:ext cx="511610" cy="2786"/>
            </a:xfrm>
            <a:prstGeom prst="straightConnector1">
              <a:avLst/>
            </a:prstGeom>
            <a:ln w="76200" cmpd="dbl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649423" y="3667271"/>
              <a:ext cx="1260000" cy="360000"/>
            </a:xfrm>
            <a:prstGeom prst="rect">
              <a:avLst/>
            </a:prstGeom>
            <a:solidFill>
              <a:srgbClr val="548235"/>
            </a:solidFill>
            <a:ln>
              <a:solidFill>
                <a:srgbClr val="71BF4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unittest</a:t>
              </a:r>
              <a:r>
                <a:rPr lang="fr-FR" sz="12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/>
              </a:r>
              <a:br>
                <a:rPr lang="fr-FR" sz="12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</a:br>
              <a:r>
                <a:rPr lang="fr-FR" sz="12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.</a:t>
              </a:r>
              <a:r>
                <a:rPr lang="fr-FR" sz="1200" dirty="0" err="1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TestTextRunner</a:t>
              </a:r>
              <a:endParaRPr lang="fr-FR" sz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6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space réservé du contenu 4"/>
          <p:cNvSpPr>
            <a:spLocks noGrp="1"/>
          </p:cNvSpPr>
          <p:nvPr>
            <p:ph idx="1"/>
          </p:nvPr>
        </p:nvSpPr>
        <p:spPr>
          <a:xfrm>
            <a:off x="565574" y="1050665"/>
            <a:ext cx="8332892" cy="3637624"/>
          </a:xfrm>
        </p:spPr>
        <p:txBody>
          <a:bodyPr/>
          <a:lstStyle/>
          <a:p>
            <a:r>
              <a:rPr lang="fr-FR" dirty="0" err="1" smtClean="0"/>
              <a:t>Naming</a:t>
            </a:r>
            <a:r>
              <a:rPr lang="fr-FR" dirty="0" smtClean="0"/>
              <a:t> validation</a:t>
            </a:r>
          </a:p>
          <a:p>
            <a:pPr lvl="1"/>
            <a:r>
              <a:rPr lang="fr-FR" dirty="0" err="1" smtClean="0"/>
              <a:t>Naming</a:t>
            </a:r>
            <a:r>
              <a:rPr lang="fr-FR" dirty="0" smtClean="0"/>
              <a:t> interface </a:t>
            </a:r>
            <a:r>
              <a:rPr lang="fr-FR" dirty="0" err="1" smtClean="0"/>
              <a:t>defined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sort, split and </a:t>
            </a:r>
            <a:r>
              <a:rPr lang="fr-FR" dirty="0" err="1" smtClean="0"/>
              <a:t>ssplit</a:t>
            </a:r>
            <a:r>
              <a:rPr lang="fr-FR" dirty="0" smtClean="0"/>
              <a:t> (short split) </a:t>
            </a:r>
            <a:r>
              <a:rPr lang="fr-FR" dirty="0" err="1" smtClean="0"/>
              <a:t>methods</a:t>
            </a:r>
            <a:r>
              <a:rPr lang="fr-FR" dirty="0" smtClean="0"/>
              <a:t> to </a:t>
            </a:r>
            <a:r>
              <a:rPr lang="fr-FR" dirty="0" err="1" smtClean="0"/>
              <a:t>implement</a:t>
            </a:r>
            <a:endParaRPr lang="fr-FR" dirty="0" smtClean="0"/>
          </a:p>
          <a:p>
            <a:pPr lvl="1"/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naming</a:t>
            </a:r>
            <a:r>
              <a:rPr lang="fr-FR" dirty="0" smtClean="0"/>
              <a:t> </a:t>
            </a:r>
            <a:r>
              <a:rPr lang="fr-FR" dirty="0" err="1" smtClean="0"/>
              <a:t>implements</a:t>
            </a:r>
            <a:r>
              <a:rPr lang="fr-FR" dirty="0" smtClean="0"/>
              <a:t> the </a:t>
            </a:r>
            <a:r>
              <a:rPr lang="fr-FR" dirty="0" err="1" smtClean="0"/>
              <a:t>Naming</a:t>
            </a:r>
            <a:r>
              <a:rPr lang="fr-FR" dirty="0" smtClean="0"/>
              <a:t> class</a:t>
            </a:r>
          </a:p>
          <a:p>
            <a:pPr lvl="1"/>
            <a:r>
              <a:rPr lang="fr-FR" dirty="0" smtClean="0"/>
              <a:t>The sort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ensure</a:t>
            </a:r>
            <a:r>
              <a:rPr lang="fr-FR" dirty="0" smtClean="0"/>
              <a:t> the </a:t>
            </a:r>
            <a:r>
              <a:rPr lang="fr-FR" dirty="0" err="1" smtClean="0"/>
              <a:t>PVs</a:t>
            </a:r>
            <a:r>
              <a:rPr lang="fr-FR" dirty="0" smtClean="0"/>
              <a:t> are </a:t>
            </a:r>
            <a:r>
              <a:rPr lang="fr-FR" dirty="0" err="1" smtClean="0"/>
              <a:t>always</a:t>
            </a:r>
            <a:r>
              <a:rPr lang="fr-FR" dirty="0" smtClean="0"/>
              <a:t> </a:t>
            </a:r>
            <a:r>
              <a:rPr lang="fr-FR" dirty="0" err="1" smtClean="0"/>
              <a:t>presented</a:t>
            </a:r>
            <a:r>
              <a:rPr lang="fr-FR" dirty="0" smtClean="0"/>
              <a:t> in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order</a:t>
            </a:r>
            <a:endParaRPr lang="fr-FR" dirty="0" smtClean="0"/>
          </a:p>
          <a:p>
            <a:pPr lvl="1"/>
            <a:r>
              <a:rPr lang="fr-FR" dirty="0" smtClean="0"/>
              <a:t>The split and </a:t>
            </a:r>
            <a:r>
              <a:rPr lang="fr-FR" dirty="0" err="1" smtClean="0"/>
              <a:t>ssplit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</a:t>
            </a:r>
            <a:r>
              <a:rPr lang="fr-FR" dirty="0" err="1" smtClean="0"/>
              <a:t>expected</a:t>
            </a:r>
            <a:r>
              <a:rPr lang="fr-FR" dirty="0" smtClean="0"/>
              <a:t> to return a </a:t>
            </a:r>
            <a:r>
              <a:rPr lang="fr-FR" dirty="0" err="1" smtClean="0"/>
              <a:t>list</a:t>
            </a:r>
            <a:r>
              <a:rPr lang="fr-FR" dirty="0" smtClean="0"/>
              <a:t> of the PV sections</a:t>
            </a:r>
          </a:p>
          <a:p>
            <a:pPr lvl="1"/>
            <a:r>
              <a:rPr lang="fr-FR" dirty="0" smtClean="0"/>
              <a:t>If a PV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valid</a:t>
            </a:r>
            <a:r>
              <a:rPr lang="fr-FR" dirty="0" smtClean="0"/>
              <a:t> the split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supposed</a:t>
            </a:r>
            <a:r>
              <a:rPr lang="fr-FR" dirty="0" smtClean="0"/>
              <a:t> to return a </a:t>
            </a:r>
            <a:r>
              <a:rPr lang="fr-FR" dirty="0" err="1" smtClean="0"/>
              <a:t>NamingError</a:t>
            </a:r>
            <a:endParaRPr lang="fr-FR" dirty="0" smtClean="0"/>
          </a:p>
          <a:p>
            <a:pPr lvl="1"/>
            <a:r>
              <a:rPr lang="fr-FR" dirty="0" err="1" smtClean="0"/>
              <a:t>Naming</a:t>
            </a:r>
            <a:r>
              <a:rPr lang="fr-FR" dirty="0" smtClean="0"/>
              <a:t> check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as strict as </a:t>
            </a:r>
            <a:r>
              <a:rPr lang="fr-FR" dirty="0" err="1" smtClean="0"/>
              <a:t>desired</a:t>
            </a:r>
            <a:endParaRPr lang="fr-FR" dirty="0" smtClean="0"/>
          </a:p>
          <a:p>
            <a:pPr lvl="1"/>
            <a:r>
              <a:rPr lang="fr-FR" dirty="0" smtClean="0"/>
              <a:t>Multiple </a:t>
            </a:r>
            <a:r>
              <a:rPr lang="fr-FR" dirty="0" err="1" smtClean="0"/>
              <a:t>naming</a:t>
            </a:r>
            <a:r>
              <a:rPr lang="fr-FR" dirty="0" smtClean="0"/>
              <a:t> </a:t>
            </a:r>
            <a:r>
              <a:rPr lang="fr-FR" dirty="0" err="1" smtClean="0"/>
              <a:t>strictness</a:t>
            </a:r>
            <a:r>
              <a:rPr lang="fr-FR" dirty="0" smtClean="0"/>
              <a:t> for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possible as long as the </a:t>
            </a:r>
            <a:r>
              <a:rPr lang="fr-FR" dirty="0" err="1" smtClean="0"/>
              <a:t>implemented</a:t>
            </a:r>
            <a:r>
              <a:rPr lang="fr-FR" dirty="0" smtClean="0"/>
              <a:t> class has a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name</a:t>
            </a:r>
            <a:r>
              <a:rPr lang="fr-FR" dirty="0" smtClean="0"/>
              <a:t>.</a:t>
            </a:r>
          </a:p>
          <a:p>
            <a:pPr lvl="1"/>
            <a:endParaRPr lang="fr-FR" dirty="0"/>
          </a:p>
          <a:p>
            <a:r>
              <a:rPr lang="fr-FR" dirty="0" smtClean="0"/>
              <a:t>TODO</a:t>
            </a:r>
          </a:p>
          <a:p>
            <a:pPr lvl="1"/>
            <a:r>
              <a:rPr lang="fr-FR" dirty="0" err="1" smtClean="0"/>
              <a:t>enable</a:t>
            </a:r>
            <a:r>
              <a:rPr lang="fr-FR" dirty="0" smtClean="0"/>
              <a:t> user to </a:t>
            </a:r>
            <a:r>
              <a:rPr lang="fr-FR" dirty="0" err="1" smtClean="0"/>
              <a:t>provide</a:t>
            </a:r>
            <a:r>
              <a:rPr lang="fr-FR" dirty="0" smtClean="0"/>
              <a:t> custom </a:t>
            </a:r>
            <a:r>
              <a:rPr lang="fr-FR" dirty="0" err="1" smtClean="0"/>
              <a:t>naming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modifing</a:t>
            </a:r>
            <a:r>
              <a:rPr lang="fr-FR" dirty="0" smtClean="0"/>
              <a:t> </a:t>
            </a:r>
            <a:r>
              <a:rPr lang="fr-FR" dirty="0" err="1" smtClean="0"/>
              <a:t>WeTest</a:t>
            </a:r>
            <a:r>
              <a:rPr lang="fr-FR" dirty="0" smtClean="0"/>
              <a:t> code</a:t>
            </a:r>
            <a:br>
              <a:rPr lang="fr-FR" dirty="0" smtClean="0"/>
            </a:br>
            <a:r>
              <a:rPr lang="fr-FR" dirty="0" smtClean="0"/>
              <a:t>(a sort of plugin) (</a:t>
            </a:r>
            <a:r>
              <a:rPr lang="fr-FR" dirty="0" err="1" smtClean="0"/>
              <a:t>feature</a:t>
            </a:r>
            <a:r>
              <a:rPr lang="fr-FR" dirty="0" smtClean="0"/>
              <a:t> #136)</a:t>
            </a:r>
          </a:p>
          <a:p>
            <a:pPr lvl="1"/>
            <a:r>
              <a:rPr lang="fr-FR" dirty="0" err="1" smtClean="0"/>
              <a:t>provided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implement</a:t>
            </a:r>
            <a:r>
              <a:rPr lang="fr-FR" dirty="0" smtClean="0"/>
              <a:t> the </a:t>
            </a:r>
            <a:r>
              <a:rPr lang="fr-FR" dirty="0" err="1"/>
              <a:t>N</a:t>
            </a:r>
            <a:r>
              <a:rPr lang="fr-FR" dirty="0" err="1" smtClean="0"/>
              <a:t>aming</a:t>
            </a:r>
            <a:r>
              <a:rPr lang="fr-FR" dirty="0" smtClean="0"/>
              <a:t> interface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err="1" smtClean="0"/>
              <a:t>Naming</a:t>
            </a:r>
            <a:r>
              <a:rPr lang="fr-FR" dirty="0" smtClean="0"/>
              <a:t> validation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38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21" y="1407383"/>
            <a:ext cx="1828188" cy="1164575"/>
          </a:xfrm>
          <a:prstGeom prst="rect">
            <a:avLst/>
          </a:prstGeom>
        </p:spPr>
      </p:pic>
      <p:sp>
        <p:nvSpPr>
          <p:cNvPr id="154" name="Espace réservé du contenu 4"/>
          <p:cNvSpPr>
            <a:spLocks noGrp="1"/>
          </p:cNvSpPr>
          <p:nvPr>
            <p:ph idx="1"/>
          </p:nvPr>
        </p:nvSpPr>
        <p:spPr>
          <a:xfrm>
            <a:off x="441298" y="847907"/>
            <a:ext cx="8286013" cy="5822838"/>
          </a:xfrm>
        </p:spPr>
        <p:txBody>
          <a:bodyPr/>
          <a:lstStyle/>
          <a:p>
            <a:r>
              <a:rPr lang="fr-FR" dirty="0" smtClean="0"/>
              <a:t>PDF Report construction</a:t>
            </a:r>
          </a:p>
          <a:p>
            <a:pPr lvl="1"/>
            <a:r>
              <a:rPr lang="fr-FR" dirty="0" smtClean="0"/>
              <a:t>The PDF construction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the 3rd-party module </a:t>
            </a:r>
            <a:r>
              <a:rPr lang="fr-FR" dirty="0" err="1" smtClean="0"/>
              <a:t>reportlab</a:t>
            </a:r>
            <a:endParaRPr lang="fr-FR" dirty="0"/>
          </a:p>
          <a:p>
            <a:pPr lvl="1"/>
            <a:r>
              <a:rPr lang="fr-FR" dirty="0"/>
              <a:t>Basic </a:t>
            </a:r>
            <a:r>
              <a:rPr lang="fr-FR" dirty="0" err="1"/>
              <a:t>reportlab</a:t>
            </a:r>
            <a:r>
              <a:rPr lang="fr-FR" dirty="0"/>
              <a:t> </a:t>
            </a:r>
            <a:r>
              <a:rPr lang="fr-FR" dirty="0" err="1"/>
              <a:t>funtionnalities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as </a:t>
            </a:r>
            <a:r>
              <a:rPr lang="fr-FR" dirty="0" err="1"/>
              <a:t>much</a:t>
            </a:r>
            <a:r>
              <a:rPr lang="fr-FR" dirty="0"/>
              <a:t> as possible </a:t>
            </a:r>
            <a:r>
              <a:rPr lang="fr-FR" dirty="0" smtClean="0"/>
              <a:t>to format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/>
              <a:t>the page, the </a:t>
            </a:r>
            <a:r>
              <a:rPr lang="fr-FR" dirty="0" err="1"/>
              <a:t>paragraphs</a:t>
            </a:r>
            <a:r>
              <a:rPr lang="fr-FR" dirty="0"/>
              <a:t>, the tables and </a:t>
            </a:r>
            <a:r>
              <a:rPr lang="fr-FR" dirty="0" smtClean="0"/>
              <a:t>images.</a:t>
            </a: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Client en CEA logo are </a:t>
            </a:r>
            <a:r>
              <a:rPr lang="fr-FR" dirty="0" err="1" smtClean="0"/>
              <a:t>inserted</a:t>
            </a:r>
            <a:r>
              <a:rPr lang="fr-FR" dirty="0" smtClean="0"/>
              <a:t> on top of the document</a:t>
            </a:r>
            <a:br>
              <a:rPr lang="fr-FR" dirty="0" smtClean="0"/>
            </a:br>
            <a:r>
              <a:rPr lang="fr-FR" dirty="0" smtClean="0"/>
              <a:t>(client logo </a:t>
            </a:r>
            <a:r>
              <a:rPr lang="fr-FR" dirty="0" err="1" smtClean="0"/>
              <a:t>ought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changeable </a:t>
            </a:r>
            <a:r>
              <a:rPr lang="fr-FR" dirty="0" err="1" smtClean="0"/>
              <a:t>easily</a:t>
            </a:r>
            <a:r>
              <a:rPr lang="fr-FR" dirty="0" smtClean="0"/>
              <a:t>, </a:t>
            </a:r>
            <a:r>
              <a:rPr lang="fr-FR" dirty="0" err="1" smtClean="0"/>
              <a:t>feature</a:t>
            </a:r>
            <a:r>
              <a:rPr lang="fr-FR" dirty="0" smtClean="0"/>
              <a:t> #71)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The first table </a:t>
            </a:r>
            <a:r>
              <a:rPr lang="fr-FR" dirty="0" err="1" smtClean="0"/>
              <a:t>extracts</a:t>
            </a:r>
            <a:r>
              <a:rPr lang="fr-FR" dirty="0" smtClean="0"/>
              <a:t> the </a:t>
            </a:r>
            <a:r>
              <a:rPr lang="fr-FR" dirty="0" err="1" smtClean="0"/>
              <a:t>PVs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SelectableTestsSuite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and show how </a:t>
            </a:r>
            <a:r>
              <a:rPr lang="fr-FR" dirty="0" err="1" smtClean="0"/>
              <a:t>many</a:t>
            </a:r>
            <a:r>
              <a:rPr lang="fr-FR" dirty="0" smtClean="0"/>
              <a:t> time </a:t>
            </a:r>
            <a:r>
              <a:rPr lang="fr-FR" dirty="0" err="1" smtClean="0"/>
              <a:t>each</a:t>
            </a:r>
            <a:r>
              <a:rPr lang="fr-FR" dirty="0" smtClean="0"/>
              <a:t> PV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tested</a:t>
            </a:r>
            <a:r>
              <a:rPr lang="fr-FR" dirty="0" smtClean="0"/>
              <a:t> as a setter and as a getter.</a:t>
            </a:r>
          </a:p>
          <a:p>
            <a:pPr lvl="1"/>
            <a:r>
              <a:rPr lang="fr-FR" dirty="0" smtClean="0"/>
              <a:t>The </a:t>
            </a:r>
            <a:r>
              <a:rPr lang="fr-FR" dirty="0" err="1" smtClean="0"/>
              <a:t>PVs</a:t>
            </a:r>
            <a:r>
              <a:rPr lang="fr-FR" dirty="0" smtClean="0"/>
              <a:t> table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generated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the </a:t>
            </a:r>
            <a:r>
              <a:rPr lang="fr-FR" dirty="0" err="1" smtClean="0"/>
              <a:t>Naming</a:t>
            </a:r>
            <a:r>
              <a:rPr lang="fr-FR" dirty="0"/>
              <a:t> </a:t>
            </a:r>
            <a:r>
              <a:rPr lang="fr-FR" dirty="0" err="1" smtClean="0"/>
              <a:t>provided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in </a:t>
            </a:r>
            <a:r>
              <a:rPr lang="fr-FR" dirty="0" err="1" smtClean="0"/>
              <a:t>order</a:t>
            </a:r>
            <a:r>
              <a:rPr lang="fr-FR" dirty="0" smtClean="0"/>
              <a:t> to </a:t>
            </a:r>
            <a:r>
              <a:rPr lang="fr-FR" dirty="0" err="1" smtClean="0"/>
              <a:t>present</a:t>
            </a:r>
            <a:r>
              <a:rPr lang="fr-FR" dirty="0" smtClean="0"/>
              <a:t> </a:t>
            </a:r>
            <a:r>
              <a:rPr lang="fr-FR" dirty="0" err="1" smtClean="0"/>
              <a:t>PVs</a:t>
            </a:r>
            <a:r>
              <a:rPr lang="fr-FR" dirty="0" smtClean="0"/>
              <a:t> by section, and to show </a:t>
            </a:r>
            <a:r>
              <a:rPr lang="fr-FR" dirty="0" err="1" smtClean="0"/>
              <a:t>invalid</a:t>
            </a:r>
            <a:r>
              <a:rPr lang="fr-FR" dirty="0" smtClean="0"/>
              <a:t> </a:t>
            </a:r>
            <a:r>
              <a:rPr lang="fr-FR" dirty="0" err="1" smtClean="0"/>
              <a:t>PVs</a:t>
            </a:r>
            <a:r>
              <a:rPr lang="fr-FR" dirty="0" smtClean="0"/>
              <a:t> </a:t>
            </a:r>
            <a:r>
              <a:rPr lang="fr-FR" dirty="0" err="1" smtClean="0"/>
              <a:t>names</a:t>
            </a:r>
            <a:r>
              <a:rPr lang="fr-FR" dirty="0" smtClean="0"/>
              <a:t>.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Tests </a:t>
            </a:r>
            <a:r>
              <a:rPr lang="fr-FR" dirty="0"/>
              <a:t>data </a:t>
            </a:r>
            <a:r>
              <a:rPr lang="fr-FR" dirty="0" err="1" smtClean="0"/>
              <a:t>stored</a:t>
            </a:r>
            <a:r>
              <a:rPr lang="fr-FR" dirty="0" smtClean="0"/>
              <a:t> </a:t>
            </a:r>
            <a:r>
              <a:rPr lang="fr-FR" dirty="0"/>
              <a:t>in the </a:t>
            </a:r>
            <a:r>
              <a:rPr lang="fr-FR" dirty="0" err="1"/>
              <a:t>SelectableTestsSuite</a:t>
            </a:r>
            <a:r>
              <a:rPr lang="fr-FR" dirty="0"/>
              <a:t> are </a:t>
            </a:r>
            <a:r>
              <a:rPr lang="fr-FR" dirty="0" err="1" smtClean="0"/>
              <a:t>recovered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and </a:t>
            </a:r>
            <a:r>
              <a:rPr lang="fr-FR" dirty="0" err="1"/>
              <a:t>associated</a:t>
            </a:r>
            <a:r>
              <a:rPr lang="fr-FR" dirty="0"/>
              <a:t> to the tests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outputed</a:t>
            </a:r>
            <a:r>
              <a:rPr lang="fr-FR" dirty="0"/>
              <a:t> by the </a:t>
            </a:r>
            <a:r>
              <a:rPr lang="fr-FR" dirty="0" err="1" smtClean="0"/>
              <a:t>TestsTextRunner</a:t>
            </a:r>
            <a:endParaRPr lang="fr-FR" dirty="0" smtClean="0"/>
          </a:p>
          <a:p>
            <a:pPr lvl="1"/>
            <a:r>
              <a:rPr lang="fr-FR" dirty="0" err="1" smtClean="0"/>
              <a:t>Each</a:t>
            </a:r>
            <a:r>
              <a:rPr lang="fr-FR" dirty="0" smtClean="0"/>
              <a:t> test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formatted</a:t>
            </a:r>
            <a:r>
              <a:rPr lang="fr-FR" dirty="0" smtClean="0"/>
              <a:t> in a table entry</a:t>
            </a:r>
          </a:p>
          <a:p>
            <a:pPr lvl="1"/>
            <a:r>
              <a:rPr lang="fr-FR" dirty="0" err="1" smtClean="0"/>
              <a:t>Separated</a:t>
            </a:r>
            <a:r>
              <a:rPr lang="fr-FR" dirty="0" smtClean="0"/>
              <a:t> by scenario </a:t>
            </a:r>
            <a:r>
              <a:rPr lang="fr-FR" dirty="0" err="1" smtClean="0"/>
              <a:t>titles</a:t>
            </a:r>
            <a:r>
              <a:rPr lang="fr-FR" dirty="0" smtClean="0"/>
              <a:t> and tests </a:t>
            </a:r>
            <a:r>
              <a:rPr lang="fr-FR" dirty="0" err="1" smtClean="0"/>
              <a:t>titles</a:t>
            </a:r>
            <a:r>
              <a:rPr lang="fr-FR" dirty="0" smtClean="0"/>
              <a:t> and messages</a:t>
            </a:r>
          </a:p>
          <a:p>
            <a:pPr lvl="1"/>
            <a:r>
              <a:rPr lang="fr-FR" dirty="0" err="1" smtClean="0"/>
              <a:t>When</a:t>
            </a:r>
            <a:r>
              <a:rPr lang="fr-FR" dirty="0" smtClean="0"/>
              <a:t> a test </a:t>
            </a:r>
            <a:r>
              <a:rPr lang="fr-FR" dirty="0" err="1" smtClean="0"/>
              <a:t>failed</a:t>
            </a:r>
            <a:r>
              <a:rPr lang="fr-FR" dirty="0" smtClean="0"/>
              <a:t> or </a:t>
            </a:r>
            <a:r>
              <a:rPr lang="fr-FR" dirty="0" err="1" smtClean="0"/>
              <a:t>errored</a:t>
            </a:r>
            <a:r>
              <a:rPr lang="fr-FR" dirty="0" smtClean="0"/>
              <a:t> </a:t>
            </a:r>
            <a:r>
              <a:rPr lang="fr-FR" dirty="0" err="1" smtClean="0"/>
              <a:t>its</a:t>
            </a:r>
            <a:r>
              <a:rPr lang="fr-FR" dirty="0" smtClean="0"/>
              <a:t> trace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displayed</a:t>
            </a:r>
            <a:r>
              <a:rPr lang="fr-FR" dirty="0" smtClean="0"/>
              <a:t>,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being</a:t>
            </a:r>
            <a:r>
              <a:rPr lang="fr-FR" dirty="0" smtClean="0"/>
              <a:t> </a:t>
            </a:r>
            <a:r>
              <a:rPr lang="fr-FR" dirty="0" err="1" smtClean="0"/>
              <a:t>shorten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maches</a:t>
            </a:r>
            <a:r>
              <a:rPr lang="fr-FR" dirty="0" smtClean="0"/>
              <a:t> one of the custom Exception (</a:t>
            </a:r>
            <a:r>
              <a:rPr lang="fr-FR" dirty="0" err="1" smtClean="0"/>
              <a:t>AssertionError</a:t>
            </a:r>
            <a:r>
              <a:rPr lang="fr-FR" dirty="0" smtClean="0"/>
              <a:t>, </a:t>
            </a:r>
            <a:r>
              <a:rPr lang="fr-FR" dirty="0" err="1" smtClean="0"/>
              <a:t>InconstistantTest</a:t>
            </a:r>
            <a:r>
              <a:rPr lang="fr-FR" dirty="0" smtClean="0"/>
              <a:t>, </a:t>
            </a:r>
            <a:r>
              <a:rPr lang="fr-FR" dirty="0" err="1" smtClean="0"/>
              <a:t>EmptyTest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For more information about </a:t>
            </a:r>
            <a:r>
              <a:rPr lang="fr-FR" dirty="0" err="1" smtClean="0"/>
              <a:t>reportlab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/>
              <a:t> </a:t>
            </a:r>
            <a:r>
              <a:rPr lang="fr-FR" dirty="0" err="1" smtClean="0"/>
              <a:t>Reportlab</a:t>
            </a:r>
            <a:r>
              <a:rPr lang="fr-FR" dirty="0" smtClean="0"/>
              <a:t> PDF </a:t>
            </a:r>
            <a:r>
              <a:rPr lang="fr-FR" dirty="0" err="1" smtClean="0"/>
              <a:t>Generation</a:t>
            </a:r>
            <a:r>
              <a:rPr lang="fr-FR" dirty="0" smtClean="0"/>
              <a:t> User Guide: </a:t>
            </a:r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www.reportlab.com/docs/reportlab-userguide.pdf</a:t>
            </a:r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smtClean="0"/>
              <a:t>PDF Report </a:t>
            </a:r>
            <a:r>
              <a:rPr lang="fr-FR" dirty="0" err="1" smtClean="0"/>
              <a:t>generation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7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3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845677" y="4801464"/>
            <a:ext cx="4088996" cy="249299"/>
          </a:xfrm>
        </p:spPr>
        <p:txBody>
          <a:bodyPr/>
          <a:lstStyle/>
          <a:p>
            <a:r>
              <a:rPr lang="fr-FR" dirty="0"/>
              <a:t>Part I – User point of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3"/>
          </p:nvPr>
        </p:nvSpPr>
        <p:spPr>
          <a:xfrm>
            <a:off x="227941" y="505396"/>
            <a:ext cx="2580850" cy="2265967"/>
          </a:xfrm>
        </p:spPr>
        <p:txBody>
          <a:bodyPr/>
          <a:lstStyle/>
          <a:p>
            <a:r>
              <a:rPr lang="fr-FR" dirty="0" err="1"/>
              <a:t>Needs</a:t>
            </a:r>
            <a:r>
              <a:rPr lang="fr-FR" dirty="0"/>
              <a:t> and </a:t>
            </a:r>
            <a:r>
              <a:rPr lang="fr-FR" dirty="0" err="1" smtClean="0"/>
              <a:t>History</a:t>
            </a:r>
            <a:endParaRPr lang="fr-FR" dirty="0" smtClean="0"/>
          </a:p>
          <a:p>
            <a:r>
              <a:rPr lang="fr-FR" dirty="0" err="1" smtClean="0"/>
              <a:t>Principle</a:t>
            </a:r>
            <a:endParaRPr lang="fr-FR" dirty="0"/>
          </a:p>
          <a:p>
            <a:r>
              <a:rPr lang="fr-FR" dirty="0" err="1"/>
              <a:t>Writing</a:t>
            </a:r>
            <a:r>
              <a:rPr lang="fr-FR" dirty="0"/>
              <a:t> a scenario file</a:t>
            </a:r>
          </a:p>
          <a:p>
            <a:r>
              <a:rPr lang="fr-FR" dirty="0" err="1" smtClean="0"/>
              <a:t>Execution</a:t>
            </a:r>
            <a:r>
              <a:rPr lang="fr-FR" dirty="0" smtClean="0"/>
              <a:t> </a:t>
            </a:r>
            <a:r>
              <a:rPr lang="fr-FR" dirty="0"/>
              <a:t>and GUI</a:t>
            </a:r>
          </a:p>
          <a:p>
            <a:r>
              <a:rPr lang="fr-FR" dirty="0" smtClean="0"/>
              <a:t>Test </a:t>
            </a:r>
            <a:r>
              <a:rPr lang="fr-FR" dirty="0" err="1"/>
              <a:t>results</a:t>
            </a:r>
            <a:r>
              <a:rPr lang="fr-FR" dirty="0"/>
              <a:t> report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46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space réservé du contenu 4"/>
          <p:cNvSpPr>
            <a:spLocks noGrp="1"/>
          </p:cNvSpPr>
          <p:nvPr>
            <p:ph idx="1"/>
          </p:nvPr>
        </p:nvSpPr>
        <p:spPr>
          <a:xfrm>
            <a:off x="262393" y="851883"/>
            <a:ext cx="8631141" cy="5453506"/>
          </a:xfrm>
        </p:spPr>
        <p:txBody>
          <a:bodyPr/>
          <a:lstStyle/>
          <a:p>
            <a:r>
              <a:rPr lang="fr-FR" dirty="0" smtClean="0"/>
              <a:t>GUI major changes </a:t>
            </a:r>
            <a:r>
              <a:rPr lang="fr-FR" dirty="0" err="1" smtClean="0"/>
              <a:t>planned</a:t>
            </a:r>
            <a:endParaRPr lang="fr-FR" dirty="0" smtClean="0"/>
          </a:p>
          <a:p>
            <a:pPr lvl="1"/>
            <a:r>
              <a:rPr lang="fr-FR" dirty="0" err="1" smtClean="0"/>
              <a:t>choose</a:t>
            </a:r>
            <a:r>
              <a:rPr lang="fr-FR" dirty="0" smtClean="0"/>
              <a:t> all of CLI option </a:t>
            </a:r>
            <a:r>
              <a:rPr lang="fr-FR" dirty="0" err="1" smtClean="0"/>
              <a:t>from</a:t>
            </a:r>
            <a:r>
              <a:rPr lang="fr-FR" dirty="0" smtClean="0"/>
              <a:t> a GUI (</a:t>
            </a:r>
            <a:r>
              <a:rPr lang="fr-FR" dirty="0" err="1" smtClean="0"/>
              <a:t>feature</a:t>
            </a:r>
            <a:r>
              <a:rPr lang="fr-FR" dirty="0" smtClean="0"/>
              <a:t> #134)</a:t>
            </a:r>
          </a:p>
          <a:p>
            <a:pPr lvl="1"/>
            <a:r>
              <a:rPr lang="fr-FR" dirty="0" smtClean="0"/>
              <a:t>sort by </a:t>
            </a:r>
            <a:r>
              <a:rPr lang="fr-FR" dirty="0" err="1" smtClean="0"/>
              <a:t>execution</a:t>
            </a:r>
            <a:r>
              <a:rPr lang="fr-FR" dirty="0"/>
              <a:t> </a:t>
            </a:r>
            <a:r>
              <a:rPr lang="fr-FR" dirty="0" smtClean="0"/>
              <a:t>duration, by </a:t>
            </a:r>
            <a:r>
              <a:rPr lang="fr-FR" dirty="0" err="1" smtClean="0"/>
              <a:t>execution</a:t>
            </a:r>
            <a:r>
              <a:rPr lang="fr-FR" dirty="0" smtClean="0"/>
              <a:t> </a:t>
            </a:r>
            <a:r>
              <a:rPr lang="fr-FR" dirty="0" err="1" smtClean="0"/>
              <a:t>order</a:t>
            </a:r>
            <a:r>
              <a:rPr lang="fr-FR" dirty="0" smtClean="0"/>
              <a:t> and test </a:t>
            </a:r>
            <a:r>
              <a:rPr lang="fr-FR" dirty="0" err="1" smtClean="0"/>
              <a:t>results</a:t>
            </a:r>
            <a:r>
              <a:rPr lang="fr-FR" dirty="0" smtClean="0"/>
              <a:t> (</a:t>
            </a:r>
            <a:r>
              <a:rPr lang="fr-FR" dirty="0" err="1"/>
              <a:t>feature</a:t>
            </a:r>
            <a:r>
              <a:rPr lang="fr-FR" dirty="0" smtClean="0"/>
              <a:t> #121)</a:t>
            </a:r>
          </a:p>
          <a:p>
            <a:pPr lvl="1"/>
            <a:r>
              <a:rPr lang="fr-FR" dirty="0" smtClean="0"/>
              <a:t>pattern </a:t>
            </a:r>
            <a:r>
              <a:rPr lang="fr-FR" dirty="0" err="1" smtClean="0"/>
              <a:t>filter</a:t>
            </a:r>
            <a:r>
              <a:rPr lang="fr-FR" dirty="0" smtClean="0"/>
              <a:t> for PV </a:t>
            </a:r>
            <a:r>
              <a:rPr lang="fr-FR" dirty="0" err="1" smtClean="0"/>
              <a:t>name</a:t>
            </a:r>
            <a:r>
              <a:rPr lang="fr-FR" dirty="0" smtClean="0"/>
              <a:t> (</a:t>
            </a:r>
            <a:r>
              <a:rPr lang="fr-FR" dirty="0" err="1"/>
              <a:t>feature</a:t>
            </a:r>
            <a:r>
              <a:rPr lang="fr-FR" dirty="0" smtClean="0"/>
              <a:t> #116)</a:t>
            </a:r>
          </a:p>
          <a:p>
            <a:pPr lvl="1"/>
            <a:r>
              <a:rPr lang="fr-FR" dirty="0" smtClean="0"/>
              <a:t>show </a:t>
            </a:r>
            <a:r>
              <a:rPr lang="fr-FR" dirty="0" err="1" smtClean="0"/>
              <a:t>number</a:t>
            </a:r>
            <a:r>
              <a:rPr lang="fr-FR" dirty="0" smtClean="0"/>
              <a:t> or </a:t>
            </a:r>
            <a:r>
              <a:rPr lang="fr-FR" dirty="0" err="1" smtClean="0"/>
              <a:t>retry</a:t>
            </a:r>
            <a:r>
              <a:rPr lang="fr-FR" dirty="0" smtClean="0"/>
              <a:t> (</a:t>
            </a:r>
            <a:r>
              <a:rPr lang="fr-FR" dirty="0" err="1" smtClean="0"/>
              <a:t>feature</a:t>
            </a:r>
            <a:r>
              <a:rPr lang="fr-FR" dirty="0" smtClean="0"/>
              <a:t> #104) and </a:t>
            </a:r>
            <a:r>
              <a:rPr lang="fr-FR" dirty="0" err="1" smtClean="0"/>
              <a:t>execution</a:t>
            </a:r>
            <a:r>
              <a:rPr lang="fr-FR" dirty="0" smtClean="0"/>
              <a:t> date (</a:t>
            </a:r>
            <a:r>
              <a:rPr lang="fr-FR" dirty="0" err="1" smtClean="0"/>
              <a:t>feature</a:t>
            </a:r>
            <a:r>
              <a:rPr lang="fr-FR" dirty="0" smtClean="0"/>
              <a:t> #138)</a:t>
            </a:r>
          </a:p>
          <a:p>
            <a:pPr lvl="1"/>
            <a:r>
              <a:rPr lang="fr-FR" dirty="0" err="1" smtClean="0"/>
              <a:t>traceback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wrapped</a:t>
            </a:r>
            <a:r>
              <a:rPr lang="fr-FR" dirty="0" smtClean="0"/>
              <a:t> to fit </a:t>
            </a:r>
            <a:r>
              <a:rPr lang="fr-FR" dirty="0" err="1" smtClean="0"/>
              <a:t>windows</a:t>
            </a:r>
            <a:r>
              <a:rPr lang="fr-FR" dirty="0" smtClean="0"/>
              <a:t> </a:t>
            </a:r>
            <a:r>
              <a:rPr lang="fr-FR" dirty="0" err="1" smtClean="0"/>
              <a:t>width</a:t>
            </a:r>
            <a:r>
              <a:rPr lang="fr-FR" dirty="0" smtClean="0"/>
              <a:t> (</a:t>
            </a:r>
            <a:r>
              <a:rPr lang="fr-FR" dirty="0" err="1" smtClean="0"/>
              <a:t>feature</a:t>
            </a:r>
            <a:r>
              <a:rPr lang="fr-FR" dirty="0" smtClean="0"/>
              <a:t> #126)</a:t>
            </a:r>
          </a:p>
          <a:p>
            <a:pPr lvl="1"/>
            <a:r>
              <a:rPr lang="fr-FR" dirty="0" err="1" smtClean="0"/>
              <a:t>warn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the Report </a:t>
            </a:r>
            <a:r>
              <a:rPr lang="fr-FR" dirty="0" err="1" smtClean="0"/>
              <a:t>button</a:t>
            </a:r>
            <a:r>
              <a:rPr lang="fr-FR" dirty="0" smtClean="0"/>
              <a:t> </a:t>
            </a:r>
            <a:r>
              <a:rPr lang="fr-FR" dirty="0" err="1" smtClean="0"/>
              <a:t>aims</a:t>
            </a:r>
            <a:r>
              <a:rPr lang="fr-FR" dirty="0" smtClean="0"/>
              <a:t> at an </a:t>
            </a:r>
            <a:r>
              <a:rPr lang="fr-FR" dirty="0" err="1" smtClean="0"/>
              <a:t>older</a:t>
            </a:r>
            <a:r>
              <a:rPr lang="fr-FR" dirty="0" smtClean="0"/>
              <a:t> report (</a:t>
            </a:r>
            <a:r>
              <a:rPr lang="fr-FR" dirty="0" err="1" smtClean="0"/>
              <a:t>feature</a:t>
            </a:r>
            <a:r>
              <a:rPr lang="fr-FR" dirty="0" smtClean="0"/>
              <a:t> #115)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Macros major changes </a:t>
            </a:r>
            <a:r>
              <a:rPr lang="fr-FR" dirty="0" err="1" smtClean="0"/>
              <a:t>planned</a:t>
            </a:r>
            <a:endParaRPr lang="fr-FR" dirty="0" smtClean="0"/>
          </a:p>
          <a:p>
            <a:pPr lvl="1"/>
            <a:r>
              <a:rPr lang="fr-FR" dirty="0" smtClean="0"/>
              <a:t>macros block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apply</a:t>
            </a:r>
            <a:r>
              <a:rPr lang="fr-FR" dirty="0" smtClean="0"/>
              <a:t> to </a:t>
            </a:r>
            <a:r>
              <a:rPr lang="fr-FR" dirty="0" err="1" smtClean="0"/>
              <a:t>current</a:t>
            </a:r>
            <a:r>
              <a:rPr lang="fr-FR" dirty="0" smtClean="0"/>
              <a:t> file and not to </a:t>
            </a:r>
            <a:r>
              <a:rPr lang="fr-FR" dirty="0" err="1" smtClean="0"/>
              <a:t>included</a:t>
            </a:r>
            <a:r>
              <a:rPr lang="fr-FR" dirty="0" smtClean="0"/>
              <a:t> files (bug #139)</a:t>
            </a:r>
          </a:p>
          <a:p>
            <a:pPr lvl="1"/>
            <a:r>
              <a:rPr lang="fr-FR" dirty="0" smtClean="0"/>
              <a:t>macros </a:t>
            </a:r>
            <a:r>
              <a:rPr lang="fr-FR" dirty="0" err="1" smtClean="0"/>
              <a:t>starting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underscore</a:t>
            </a:r>
            <a:r>
              <a:rPr lang="fr-FR" dirty="0" smtClean="0"/>
              <a:t> (_)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considered</a:t>
            </a:r>
            <a:r>
              <a:rPr lang="fr-FR" dirty="0" smtClean="0"/>
              <a:t> </a:t>
            </a:r>
            <a:r>
              <a:rPr lang="fr-FR" dirty="0" err="1" smtClean="0"/>
              <a:t>private</a:t>
            </a:r>
            <a:r>
              <a:rPr lang="fr-FR" dirty="0" smtClean="0"/>
              <a:t> to file and not </a:t>
            </a:r>
            <a:r>
              <a:rPr lang="fr-FR" dirty="0" err="1" smtClean="0"/>
              <a:t>changable</a:t>
            </a:r>
            <a:endParaRPr lang="fr-FR" dirty="0" smtClean="0"/>
          </a:p>
          <a:p>
            <a:pPr lvl="1"/>
            <a:r>
              <a:rPr lang="fr-FR" dirty="0" err="1" smtClean="0"/>
              <a:t>enable</a:t>
            </a:r>
            <a:r>
              <a:rPr lang="fr-FR" dirty="0" smtClean="0"/>
              <a:t> user to </a:t>
            </a:r>
            <a:r>
              <a:rPr lang="fr-FR" dirty="0" err="1" smtClean="0"/>
              <a:t>choose</a:t>
            </a:r>
            <a:r>
              <a:rPr lang="fr-FR" dirty="0" smtClean="0"/>
              <a:t> macro type (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yaml</a:t>
            </a:r>
            <a:r>
              <a:rPr lang="fr-FR" dirty="0" smtClean="0"/>
              <a:t> basic </a:t>
            </a:r>
            <a:r>
              <a:rPr lang="fr-FR" dirty="0" err="1" smtClean="0"/>
              <a:t>features</a:t>
            </a:r>
            <a:r>
              <a:rPr lang="fr-FR" dirty="0" smtClean="0"/>
              <a:t> ?) (</a:t>
            </a:r>
            <a:r>
              <a:rPr lang="fr-FR" dirty="0" err="1" smtClean="0"/>
              <a:t>feature</a:t>
            </a:r>
            <a:r>
              <a:rPr lang="fr-FR" dirty="0" smtClean="0"/>
              <a:t> #141)</a:t>
            </a:r>
          </a:p>
          <a:p>
            <a:pPr lvl="1"/>
            <a:endParaRPr lang="fr-FR" dirty="0"/>
          </a:p>
          <a:p>
            <a:r>
              <a:rPr lang="fr-FR" dirty="0" smtClean="0"/>
              <a:t>Scenario </a:t>
            </a:r>
            <a:r>
              <a:rPr lang="fr-FR" dirty="0" err="1" smtClean="0"/>
              <a:t>Schema</a:t>
            </a:r>
            <a:r>
              <a:rPr lang="fr-FR" dirty="0" smtClean="0"/>
              <a:t> major changes </a:t>
            </a:r>
            <a:r>
              <a:rPr lang="fr-FR" dirty="0" err="1" smtClean="0"/>
              <a:t>planned</a:t>
            </a:r>
            <a:endParaRPr lang="fr-FR" dirty="0" smtClean="0"/>
          </a:p>
          <a:p>
            <a:pPr lvl="1"/>
            <a:r>
              <a:rPr lang="fr-FR" dirty="0" smtClean="0"/>
              <a:t>more </a:t>
            </a:r>
            <a:r>
              <a:rPr lang="fr-FR" dirty="0" err="1" smtClean="0"/>
              <a:t>mathematical</a:t>
            </a:r>
            <a:r>
              <a:rPr lang="fr-FR" dirty="0" smtClean="0"/>
              <a:t> </a:t>
            </a:r>
            <a:r>
              <a:rPr lang="fr-FR" dirty="0" err="1" smtClean="0"/>
              <a:t>comparison</a:t>
            </a:r>
            <a:r>
              <a:rPr lang="fr-FR" dirty="0" smtClean="0"/>
              <a:t> (</a:t>
            </a:r>
            <a:r>
              <a:rPr lang="fr-FR" dirty="0" err="1" smtClean="0"/>
              <a:t>precision</a:t>
            </a:r>
            <a:r>
              <a:rPr lang="fr-FR" dirty="0" smtClean="0"/>
              <a:t>, </a:t>
            </a:r>
            <a:r>
              <a:rPr lang="fr-FR" dirty="0" err="1" smtClean="0"/>
              <a:t>greater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, </a:t>
            </a:r>
            <a:r>
              <a:rPr lang="fr-FR" dirty="0" err="1" smtClean="0"/>
              <a:t>lesser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, </a:t>
            </a:r>
            <a:r>
              <a:rPr lang="fr-FR" dirty="0" err="1" smtClean="0"/>
              <a:t>different</a:t>
            </a:r>
            <a:r>
              <a:rPr lang="fr-FR" dirty="0" smtClean="0"/>
              <a:t>) (</a:t>
            </a:r>
            <a:r>
              <a:rPr lang="fr-FR" dirty="0" err="1" smtClean="0"/>
              <a:t>feature</a:t>
            </a:r>
            <a:r>
              <a:rPr lang="fr-FR" dirty="0" smtClean="0"/>
              <a:t> #68)</a:t>
            </a:r>
          </a:p>
          <a:p>
            <a:pPr lvl="1"/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 err="1" smtClean="0"/>
              <a:t>finally</a:t>
            </a:r>
            <a:r>
              <a:rPr lang="fr-FR" dirty="0" smtClean="0"/>
              <a:t> value (</a:t>
            </a:r>
            <a:r>
              <a:rPr lang="fr-FR" dirty="0" err="1" smtClean="0"/>
              <a:t>only</a:t>
            </a:r>
            <a:r>
              <a:rPr lang="fr-FR" dirty="0" smtClean="0"/>
              <a:t> enter PV </a:t>
            </a:r>
            <a:r>
              <a:rPr lang="fr-FR" dirty="0" err="1" smtClean="0"/>
              <a:t>name</a:t>
            </a:r>
            <a:r>
              <a:rPr lang="fr-FR" dirty="0" smtClean="0"/>
              <a:t> and </a:t>
            </a:r>
            <a:r>
              <a:rPr lang="fr-FR" dirty="0" err="1" smtClean="0"/>
              <a:t>its</a:t>
            </a:r>
            <a:r>
              <a:rPr lang="fr-FR" dirty="0" smtClean="0"/>
              <a:t> value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restored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test) (#52)</a:t>
            </a:r>
          </a:p>
          <a:p>
            <a:endParaRPr lang="fr-FR" dirty="0"/>
          </a:p>
          <a:p>
            <a:r>
              <a:rPr lang="fr-FR" dirty="0" err="1" smtClean="0"/>
              <a:t>Other</a:t>
            </a:r>
            <a:r>
              <a:rPr lang="fr-FR" dirty="0" smtClean="0"/>
              <a:t> open bugs</a:t>
            </a:r>
          </a:p>
          <a:p>
            <a:pPr lvl="1"/>
            <a:r>
              <a:rPr lang="fr-FR" dirty="0" smtClean="0"/>
              <a:t>system </a:t>
            </a:r>
            <a:r>
              <a:rPr lang="fr-FR" dirty="0" err="1" smtClean="0"/>
              <a:t>slowdown</a:t>
            </a:r>
            <a:r>
              <a:rPr lang="fr-FR" dirty="0" smtClean="0"/>
              <a:t> are </a:t>
            </a:r>
            <a:r>
              <a:rPr lang="fr-FR" dirty="0" err="1" smtClean="0"/>
              <a:t>sometime</a:t>
            </a:r>
            <a:r>
              <a:rPr lang="fr-FR" dirty="0" smtClean="0"/>
              <a:t> </a:t>
            </a:r>
            <a:r>
              <a:rPr lang="fr-FR" dirty="0" err="1" smtClean="0"/>
              <a:t>observed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WeTest</a:t>
            </a:r>
            <a:r>
              <a:rPr lang="fr-FR" dirty="0" smtClean="0"/>
              <a:t> has been running for a </a:t>
            </a:r>
            <a:r>
              <a:rPr lang="fr-FR" dirty="0" err="1" smtClean="0"/>
              <a:t>while</a:t>
            </a:r>
            <a:r>
              <a:rPr lang="fr-FR" dirty="0" smtClean="0"/>
              <a:t> (#132)</a:t>
            </a:r>
          </a:p>
          <a:p>
            <a:pPr lvl="1"/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subprocess</a:t>
            </a:r>
            <a:r>
              <a:rPr lang="fr-FR" dirty="0" smtClean="0"/>
              <a:t> have been </a:t>
            </a:r>
            <a:r>
              <a:rPr lang="fr-FR" dirty="0" err="1" smtClean="0"/>
              <a:t>observed</a:t>
            </a:r>
            <a:r>
              <a:rPr lang="fr-FR" dirty="0" smtClean="0"/>
              <a:t> to </a:t>
            </a:r>
            <a:r>
              <a:rPr lang="fr-FR" dirty="0" err="1" smtClean="0"/>
              <a:t>keep</a:t>
            </a:r>
            <a:r>
              <a:rPr lang="fr-FR" dirty="0" smtClean="0"/>
              <a:t> running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closed</a:t>
            </a:r>
            <a:r>
              <a:rPr lang="fr-FR" dirty="0" smtClean="0"/>
              <a:t> (#129)</a:t>
            </a:r>
          </a:p>
          <a:p>
            <a:pPr lvl="1"/>
            <a:endParaRPr lang="fr-FR" dirty="0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err="1" smtClean="0"/>
              <a:t>Other</a:t>
            </a:r>
            <a:r>
              <a:rPr lang="fr-FR" dirty="0" smtClean="0"/>
              <a:t> Changes </a:t>
            </a:r>
            <a:r>
              <a:rPr lang="fr-FR" dirty="0" err="1" smtClean="0"/>
              <a:t>Planned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51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space réservé du contenu 4"/>
          <p:cNvSpPr>
            <a:spLocks noGrp="1"/>
          </p:cNvSpPr>
          <p:nvPr>
            <p:ph idx="1"/>
          </p:nvPr>
        </p:nvSpPr>
        <p:spPr>
          <a:xfrm>
            <a:off x="262393" y="851883"/>
            <a:ext cx="8631141" cy="5422728"/>
          </a:xfrm>
        </p:spPr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Gitlab</a:t>
            </a:r>
            <a:endParaRPr lang="fr-FR" dirty="0"/>
          </a:p>
          <a:p>
            <a:pPr lvl="1"/>
            <a:r>
              <a:rPr lang="fr-FR" dirty="0" smtClean="0"/>
              <a:t>as </a:t>
            </a:r>
            <a:r>
              <a:rPr lang="fr-FR" dirty="0" err="1" smtClean="0"/>
              <a:t>much</a:t>
            </a:r>
            <a:r>
              <a:rPr lang="fr-FR" dirty="0" smtClean="0"/>
              <a:t> as possible the issues are </a:t>
            </a:r>
            <a:r>
              <a:rPr lang="fr-FR" dirty="0" err="1" smtClean="0"/>
              <a:t>fixed</a:t>
            </a:r>
            <a:r>
              <a:rPr lang="fr-FR" dirty="0" smtClean="0"/>
              <a:t> and commit one at the time</a:t>
            </a:r>
          </a:p>
          <a:p>
            <a:pPr lvl="1"/>
            <a:r>
              <a:rPr lang="fr-FR" dirty="0" smtClean="0"/>
              <a:t>branches </a:t>
            </a:r>
            <a:r>
              <a:rPr lang="fr-FR" dirty="0" err="1" smtClean="0"/>
              <a:t>rarelly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(</a:t>
            </a:r>
            <a:r>
              <a:rPr lang="fr-FR" dirty="0" err="1" smtClean="0"/>
              <a:t>except</a:t>
            </a:r>
            <a:r>
              <a:rPr lang="fr-FR" dirty="0" smtClean="0"/>
              <a:t> for major changes) </a:t>
            </a:r>
            <a:r>
              <a:rPr lang="fr-FR" dirty="0" err="1" smtClean="0"/>
              <a:t>since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one </a:t>
            </a:r>
            <a:r>
              <a:rPr lang="fr-FR" dirty="0" err="1" smtClean="0"/>
              <a:t>developper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err="1" smtClean="0"/>
              <a:t>Testing</a:t>
            </a:r>
            <a:endParaRPr lang="fr-FR" dirty="0" smtClean="0"/>
          </a:p>
          <a:p>
            <a:pPr lvl="1"/>
            <a:r>
              <a:rPr lang="fr-FR" dirty="0" err="1" smtClean="0"/>
              <a:t>automatic</a:t>
            </a:r>
            <a:r>
              <a:rPr lang="fr-FR" dirty="0" smtClean="0"/>
              <a:t> tests have not been </a:t>
            </a:r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nor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r>
              <a:rPr lang="fr-FR" dirty="0" smtClean="0"/>
              <a:t> for </a:t>
            </a:r>
            <a:r>
              <a:rPr lang="fr-FR" dirty="0" err="1" smtClean="0"/>
              <a:t>years</a:t>
            </a:r>
            <a:r>
              <a:rPr lang="fr-FR" dirty="0" smtClean="0"/>
              <a:t> </a:t>
            </a:r>
            <a:r>
              <a:rPr lang="fr-FR" dirty="0" err="1" smtClean="0"/>
              <a:t>now</a:t>
            </a:r>
            <a:r>
              <a:rPr lang="fr-FR" dirty="0" smtClean="0"/>
              <a:t> (issue #74)</a:t>
            </a:r>
          </a:p>
          <a:p>
            <a:pPr lvl="1"/>
            <a:r>
              <a:rPr lang="fr-FR" dirty="0" smtClean="0"/>
              <a:t>tests are </a:t>
            </a:r>
            <a:r>
              <a:rPr lang="fr-FR" dirty="0" err="1" smtClean="0"/>
              <a:t>done</a:t>
            </a:r>
            <a:r>
              <a:rPr lang="fr-FR" dirty="0" smtClean="0"/>
              <a:t> </a:t>
            </a:r>
            <a:r>
              <a:rPr lang="fr-FR" dirty="0" err="1" smtClean="0"/>
              <a:t>manually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/>
              <a:t> home-made </a:t>
            </a:r>
            <a:r>
              <a:rPr lang="fr-FR" dirty="0" err="1" smtClean="0"/>
              <a:t>mockioc</a:t>
            </a:r>
            <a:r>
              <a:rPr lang="fr-FR" dirty="0" smtClean="0"/>
              <a:t> script:</a:t>
            </a:r>
            <a:br>
              <a:rPr lang="fr-FR" dirty="0" smtClean="0"/>
            </a:br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drf-gitlab.cea.fr/epics-tools/mockioc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accept</a:t>
            </a:r>
            <a:r>
              <a:rPr lang="fr-FR" dirty="0" smtClean="0"/>
              <a:t> an EPICS DB an </a:t>
            </a:r>
            <a:r>
              <a:rPr lang="fr-FR" dirty="0" err="1" smtClean="0"/>
              <a:t>emulate</a:t>
            </a:r>
            <a:r>
              <a:rPr lang="fr-FR" dirty="0" smtClean="0"/>
              <a:t> the IOC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PCASpy</a:t>
            </a:r>
            <a:r>
              <a:rPr lang="fr-FR" dirty="0" smtClean="0"/>
              <a:t> module)</a:t>
            </a:r>
          </a:p>
          <a:p>
            <a:endParaRPr lang="fr-FR" dirty="0"/>
          </a:p>
          <a:p>
            <a:r>
              <a:rPr lang="fr-FR" dirty="0" smtClean="0"/>
              <a:t>Update </a:t>
            </a:r>
            <a:r>
              <a:rPr lang="fr-FR" dirty="0" err="1" smtClean="0"/>
              <a:t>required</a:t>
            </a:r>
            <a:endParaRPr lang="fr-FR" dirty="0" smtClean="0"/>
          </a:p>
          <a:p>
            <a:pPr lvl="1"/>
            <a:r>
              <a:rPr lang="fr-FR" dirty="0" err="1" smtClean="0"/>
              <a:t>write</a:t>
            </a:r>
            <a:r>
              <a:rPr lang="fr-FR" dirty="0" smtClean="0"/>
              <a:t> a </a:t>
            </a:r>
            <a:r>
              <a:rPr lang="fr-FR" dirty="0" err="1" smtClean="0"/>
              <a:t>proper</a:t>
            </a:r>
            <a:r>
              <a:rPr lang="fr-FR" dirty="0" smtClean="0"/>
              <a:t> documentation (</a:t>
            </a:r>
            <a:r>
              <a:rPr lang="fr-FR" dirty="0" err="1" smtClean="0"/>
              <a:t>today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presentation</a:t>
            </a:r>
            <a:r>
              <a:rPr lang="fr-FR" dirty="0" smtClean="0"/>
              <a:t> an README for installation)</a:t>
            </a:r>
          </a:p>
          <a:p>
            <a:pPr lvl="1"/>
            <a:r>
              <a:rPr lang="fr-FR" dirty="0" smtClean="0"/>
              <a:t>update tests (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pytest</a:t>
            </a:r>
            <a:r>
              <a:rPr lang="fr-FR" dirty="0" smtClean="0"/>
              <a:t> and </a:t>
            </a:r>
            <a:r>
              <a:rPr lang="fr-FR" dirty="0" err="1" smtClean="0"/>
              <a:t>doctest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appropriate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WeTest</a:t>
            </a:r>
            <a:r>
              <a:rPr lang="fr-FR" dirty="0" smtClean="0"/>
              <a:t> python 3 compatible</a:t>
            </a:r>
          </a:p>
          <a:p>
            <a:pPr lvl="1"/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on Windows</a:t>
            </a:r>
          </a:p>
          <a:p>
            <a:pPr lvl="1"/>
            <a:r>
              <a:rPr lang="fr-FR" dirty="0" smtClean="0"/>
              <a:t>use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Integration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Tox</a:t>
            </a:r>
            <a:r>
              <a:rPr lang="fr-FR" dirty="0" smtClean="0"/>
              <a:t> and </a:t>
            </a:r>
            <a:r>
              <a:rPr lang="fr-FR" dirty="0" err="1" smtClean="0"/>
              <a:t>Gitlab</a:t>
            </a:r>
            <a:r>
              <a:rPr lang="fr-FR" dirty="0" smtClean="0"/>
              <a:t>-CI</a:t>
            </a:r>
          </a:p>
          <a:p>
            <a:pPr marL="478963" lvl="1" indent="0">
              <a:buNone/>
            </a:pP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err="1"/>
              <a:t>WeTest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smtClean="0"/>
              <a:t>workflow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58" y="5310337"/>
            <a:ext cx="880608" cy="83951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74" y="5371228"/>
            <a:ext cx="717730" cy="71773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81" y="5299397"/>
            <a:ext cx="861392" cy="86139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88" y="5390116"/>
            <a:ext cx="1188570" cy="6799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22" y="2503129"/>
            <a:ext cx="866775" cy="5238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86" y="889722"/>
            <a:ext cx="1017645" cy="9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7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space réservé du contenu 4"/>
          <p:cNvSpPr>
            <a:spLocks noGrp="1"/>
          </p:cNvSpPr>
          <p:nvPr>
            <p:ph idx="1"/>
          </p:nvPr>
        </p:nvSpPr>
        <p:spPr>
          <a:xfrm>
            <a:off x="803081" y="1025719"/>
            <a:ext cx="7684935" cy="6028544"/>
          </a:xfrm>
        </p:spPr>
        <p:txBody>
          <a:bodyPr/>
          <a:lstStyle/>
          <a:p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plebiscited</a:t>
            </a:r>
            <a:r>
              <a:rPr lang="fr-FR" dirty="0" smtClean="0"/>
              <a:t> by </a:t>
            </a:r>
            <a:r>
              <a:rPr lang="fr-FR" dirty="0" err="1" smtClean="0"/>
              <a:t>users</a:t>
            </a:r>
            <a:endParaRPr lang="fr-FR" dirty="0" smtClean="0"/>
          </a:p>
          <a:p>
            <a:pPr lvl="1"/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well</a:t>
            </a:r>
            <a:r>
              <a:rPr lang="fr-FR" dirty="0" smtClean="0"/>
              <a:t> </a:t>
            </a:r>
            <a:r>
              <a:rPr lang="fr-FR" dirty="0" err="1" smtClean="0"/>
              <a:t>received</a:t>
            </a:r>
            <a:r>
              <a:rPr lang="fr-FR" dirty="0" smtClean="0"/>
              <a:t> for </a:t>
            </a:r>
            <a:r>
              <a:rPr lang="fr-FR" dirty="0" err="1" smtClean="0"/>
              <a:t>delievery</a:t>
            </a:r>
            <a:r>
              <a:rPr lang="fr-FR" dirty="0" smtClean="0"/>
              <a:t> in 2017 (</a:t>
            </a:r>
            <a:r>
              <a:rPr lang="fr-FR" dirty="0" err="1" smtClean="0"/>
              <a:t>Catania</a:t>
            </a:r>
            <a:r>
              <a:rPr lang="fr-FR" dirty="0" smtClean="0"/>
              <a:t>) and in 2019 (Saclay)</a:t>
            </a:r>
          </a:p>
          <a:p>
            <a:pPr lvl="1"/>
            <a:r>
              <a:rPr lang="fr-FR" dirty="0" err="1" smtClean="0"/>
              <a:t>Answers</a:t>
            </a:r>
            <a:r>
              <a:rPr lang="fr-FR" dirty="0" smtClean="0"/>
              <a:t> to an </a:t>
            </a:r>
            <a:r>
              <a:rPr lang="fr-FR" dirty="0" err="1" smtClean="0"/>
              <a:t>actually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endParaRPr lang="fr-FR" dirty="0" smtClean="0"/>
          </a:p>
          <a:p>
            <a:pPr lvl="1"/>
            <a:r>
              <a:rPr lang="fr-FR" dirty="0" smtClean="0"/>
              <a:t>GUI and macros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nicer</a:t>
            </a:r>
            <a:r>
              <a:rPr lang="fr-FR" dirty="0" smtClean="0"/>
              <a:t> to use and </a:t>
            </a:r>
            <a:r>
              <a:rPr lang="fr-FR" dirty="0" err="1" smtClean="0"/>
              <a:t>watch</a:t>
            </a:r>
            <a:endParaRPr lang="fr-FR" dirty="0" smtClean="0"/>
          </a:p>
          <a:p>
            <a:pPr lvl="1"/>
            <a:r>
              <a:rPr lang="fr-FR" dirty="0" smtClean="0"/>
              <a:t>Retries and pause on </a:t>
            </a:r>
            <a:r>
              <a:rPr lang="fr-FR" dirty="0" err="1" smtClean="0"/>
              <a:t>failure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usable to test more </a:t>
            </a:r>
            <a:r>
              <a:rPr lang="fr-FR" dirty="0" err="1" smtClean="0"/>
              <a:t>complex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  <a:p>
            <a:pPr lvl="1"/>
            <a:r>
              <a:rPr lang="fr-FR" dirty="0" smtClean="0"/>
              <a:t>ESS Control team </a:t>
            </a:r>
            <a:r>
              <a:rPr lang="fr-FR" dirty="0" err="1" smtClean="0"/>
              <a:t>showed</a:t>
            </a:r>
            <a:r>
              <a:rPr lang="fr-FR" dirty="0" smtClean="0"/>
              <a:t> </a:t>
            </a:r>
            <a:r>
              <a:rPr lang="fr-FR" dirty="0" err="1" smtClean="0"/>
              <a:t>interest</a:t>
            </a:r>
            <a:r>
              <a:rPr lang="fr-FR" dirty="0" smtClean="0"/>
              <a:t> in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and </a:t>
            </a:r>
            <a:r>
              <a:rPr lang="fr-FR" dirty="0" err="1" smtClean="0"/>
              <a:t>maybe</a:t>
            </a:r>
            <a:r>
              <a:rPr lang="fr-FR" dirty="0" smtClean="0"/>
              <a:t> </a:t>
            </a:r>
            <a:r>
              <a:rPr lang="fr-FR" dirty="0" err="1" smtClean="0"/>
              <a:t>participate</a:t>
            </a:r>
            <a:endParaRPr lang="fr-FR" dirty="0" smtClean="0"/>
          </a:p>
          <a:p>
            <a:pPr lvl="1"/>
            <a:r>
              <a:rPr lang="fr-FR" dirty="0" err="1" smtClean="0"/>
              <a:t>Makes</a:t>
            </a:r>
            <a:r>
              <a:rPr lang="fr-FR" dirty="0" smtClean="0"/>
              <a:t> </a:t>
            </a:r>
            <a:r>
              <a:rPr lang="fr-FR" dirty="0" err="1" smtClean="0"/>
              <a:t>writting</a:t>
            </a:r>
            <a:r>
              <a:rPr lang="fr-FR" dirty="0" smtClean="0"/>
              <a:t> and running tests more </a:t>
            </a:r>
            <a:r>
              <a:rPr lang="fr-FR" dirty="0" err="1" smtClean="0"/>
              <a:t>interesting</a:t>
            </a:r>
            <a:endParaRPr lang="fr-FR" dirty="0" smtClean="0"/>
          </a:p>
          <a:p>
            <a:pPr lvl="1"/>
            <a:r>
              <a:rPr lang="fr-FR" dirty="0" err="1" smtClean="0"/>
              <a:t>Automatic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WeTest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key for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integration</a:t>
            </a:r>
            <a:r>
              <a:rPr lang="fr-FR" dirty="0" smtClean="0"/>
              <a:t> of EPICS modules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actual</a:t>
            </a:r>
            <a:r>
              <a:rPr lang="fr-FR" dirty="0" smtClean="0"/>
              <a:t> hardware or </a:t>
            </a:r>
            <a:r>
              <a:rPr lang="fr-FR" dirty="0" err="1" smtClean="0"/>
              <a:t>emulation</a:t>
            </a:r>
            <a:r>
              <a:rPr lang="fr-FR" dirty="0" smtClean="0"/>
              <a:t> via </a:t>
            </a:r>
            <a:r>
              <a:rPr lang="fr-FR" dirty="0" err="1" smtClean="0"/>
              <a:t>PCASpy</a:t>
            </a:r>
            <a:r>
              <a:rPr lang="fr-FR" dirty="0" smtClean="0"/>
              <a:t> or ESS </a:t>
            </a:r>
            <a:r>
              <a:rPr lang="fr-FR" dirty="0" err="1" smtClean="0"/>
              <a:t>Kameleon</a:t>
            </a:r>
            <a:r>
              <a:rPr lang="fr-FR" dirty="0" smtClean="0"/>
              <a:t> simulator)</a:t>
            </a:r>
          </a:p>
          <a:p>
            <a:pPr lvl="1"/>
            <a:endParaRPr lang="fr-FR" dirty="0"/>
          </a:p>
          <a:p>
            <a:r>
              <a:rPr lang="fr-FR" dirty="0" err="1" smtClean="0"/>
              <a:t>Required</a:t>
            </a:r>
            <a:r>
              <a:rPr lang="fr-FR" dirty="0" smtClean="0"/>
              <a:t> </a:t>
            </a:r>
            <a:r>
              <a:rPr lang="fr-FR" dirty="0" err="1" smtClean="0"/>
              <a:t>before</a:t>
            </a:r>
            <a:r>
              <a:rPr lang="fr-FR" dirty="0" smtClean="0"/>
              <a:t> releasing</a:t>
            </a:r>
          </a:p>
          <a:p>
            <a:pPr lvl="1"/>
            <a:r>
              <a:rPr lang="fr-FR" dirty="0" err="1" smtClean="0"/>
              <a:t>proper</a:t>
            </a:r>
            <a:r>
              <a:rPr lang="fr-FR" dirty="0" smtClean="0"/>
              <a:t> documentation</a:t>
            </a:r>
          </a:p>
          <a:p>
            <a:pPr lvl="1"/>
            <a:r>
              <a:rPr lang="fr-FR" dirty="0" err="1" smtClean="0"/>
              <a:t>proper</a:t>
            </a:r>
            <a:r>
              <a:rPr lang="fr-FR" dirty="0" smtClean="0"/>
              <a:t> code </a:t>
            </a:r>
            <a:r>
              <a:rPr lang="fr-FR" dirty="0" err="1" smtClean="0"/>
              <a:t>testing</a:t>
            </a:r>
            <a:r>
              <a:rPr lang="fr-FR" dirty="0" smtClean="0"/>
              <a:t> to </a:t>
            </a:r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 smtClean="0"/>
          </a:p>
          <a:p>
            <a:pPr lvl="1"/>
            <a:r>
              <a:rPr lang="fr-FR" dirty="0" err="1" smtClean="0"/>
              <a:t>proper</a:t>
            </a:r>
            <a:r>
              <a:rPr lang="fr-FR" dirty="0" smtClean="0"/>
              <a:t> </a:t>
            </a:r>
            <a:r>
              <a:rPr lang="fr-FR" dirty="0" err="1" smtClean="0"/>
              <a:t>licensing</a:t>
            </a:r>
            <a:endParaRPr lang="fr-FR" dirty="0" smtClean="0"/>
          </a:p>
          <a:p>
            <a:pPr lvl="1"/>
            <a:r>
              <a:rPr lang="fr-FR" dirty="0" smtClean="0"/>
              <a:t>open-</a:t>
            </a:r>
            <a:r>
              <a:rPr lang="fr-FR" dirty="0" err="1" smtClean="0"/>
              <a:t>sourcing</a:t>
            </a:r>
            <a:r>
              <a:rPr lang="fr-FR" dirty="0" smtClean="0"/>
              <a:t> code on </a:t>
            </a:r>
            <a:r>
              <a:rPr lang="fr-FR" dirty="0" err="1" smtClean="0"/>
              <a:t>Github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transfert of all the issues)</a:t>
            </a:r>
          </a:p>
          <a:p>
            <a:pPr lvl="1"/>
            <a:r>
              <a:rPr lang="fr-FR" dirty="0" err="1" smtClean="0"/>
              <a:t>easy</a:t>
            </a:r>
            <a:r>
              <a:rPr lang="fr-FR" dirty="0" smtClean="0"/>
              <a:t> installation via </a:t>
            </a:r>
            <a:r>
              <a:rPr lang="fr-FR" dirty="0" err="1" smtClean="0"/>
              <a:t>pip</a:t>
            </a:r>
            <a:r>
              <a:rPr lang="fr-FR" dirty="0" smtClean="0"/>
              <a:t> and </a:t>
            </a:r>
            <a:r>
              <a:rPr lang="fr-FR" dirty="0" err="1" smtClean="0"/>
              <a:t>conda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fr-FR" dirty="0" smtClean="0"/>
              <a:t>Sharing </a:t>
            </a:r>
            <a:r>
              <a:rPr lang="fr-FR" dirty="0" err="1" smtClean="0"/>
              <a:t>WeTest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90" y="5389606"/>
            <a:ext cx="1889551" cy="75975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60" y="5408890"/>
            <a:ext cx="871617" cy="78717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3" y="5326954"/>
            <a:ext cx="1268067" cy="9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7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269974" y="2015807"/>
            <a:ext cx="5667838" cy="1147992"/>
          </a:xfrm>
        </p:spPr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Last </a:t>
            </a:r>
            <a:r>
              <a:rPr lang="fr-FR" dirty="0" err="1" smtClean="0"/>
              <a:t>updated</a:t>
            </a:r>
            <a:r>
              <a:rPr lang="fr-FR" dirty="0" smtClean="0"/>
              <a:t> Novembre 5</a:t>
            </a:r>
            <a:r>
              <a:rPr lang="fr-FR" baseline="30000" dirty="0" smtClean="0"/>
              <a:t>th</a:t>
            </a:r>
            <a:r>
              <a:rPr lang="fr-FR" dirty="0" smtClean="0"/>
              <a:t> 2019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3269974" y="3546257"/>
            <a:ext cx="2942010" cy="378270"/>
          </a:xfrm>
        </p:spPr>
        <p:txBody>
          <a:bodyPr/>
          <a:lstStyle/>
          <a:p>
            <a:r>
              <a:rPr lang="fr-FR" dirty="0" smtClean="0"/>
              <a:t>Francis GOHIER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73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4"/>
          <p:cNvSpPr txBox="1">
            <a:spLocks/>
          </p:cNvSpPr>
          <p:nvPr/>
        </p:nvSpPr>
        <p:spPr>
          <a:xfrm>
            <a:off x="1062373" y="2390340"/>
            <a:ext cx="7792680" cy="3853068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History</a:t>
            </a:r>
            <a:endParaRPr lang="fr-FR" dirty="0" smtClean="0"/>
          </a:p>
          <a:p>
            <a:pPr lvl="1"/>
            <a:r>
              <a:rPr lang="fr-FR" dirty="0" smtClean="0"/>
              <a:t>In 2014 </a:t>
            </a:r>
            <a:r>
              <a:rPr lang="fr-FR" dirty="0" err="1" smtClean="0"/>
              <a:t>WeTest</a:t>
            </a:r>
            <a:r>
              <a:rPr lang="fr-FR" dirty="0" smtClean="0"/>
              <a:t> prototype </a:t>
            </a:r>
            <a:r>
              <a:rPr lang="fr-FR" dirty="0" err="1" smtClean="0"/>
              <a:t>written</a:t>
            </a:r>
            <a:r>
              <a:rPr lang="fr-FR" dirty="0" smtClean="0"/>
              <a:t> by J-F. Denis: scripts to </a:t>
            </a:r>
            <a:r>
              <a:rPr lang="fr-FR" dirty="0" err="1" smtClean="0"/>
              <a:t>execute</a:t>
            </a:r>
            <a:r>
              <a:rPr lang="fr-FR" dirty="0" smtClean="0"/>
              <a:t> tests </a:t>
            </a:r>
            <a:r>
              <a:rPr lang="fr-FR" dirty="0" err="1" smtClean="0"/>
              <a:t>described</a:t>
            </a:r>
            <a:r>
              <a:rPr lang="fr-FR" dirty="0" smtClean="0"/>
              <a:t> in CSV files and </a:t>
            </a:r>
            <a:r>
              <a:rPr lang="fr-FR" dirty="0" err="1" smtClean="0"/>
              <a:t>generate</a:t>
            </a:r>
            <a:r>
              <a:rPr lang="fr-FR" dirty="0" smtClean="0"/>
              <a:t> a PDF report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In 2016, N. </a:t>
            </a:r>
            <a:r>
              <a:rPr lang="fr-FR" dirty="0" err="1" smtClean="0"/>
              <a:t>Senaud</a:t>
            </a:r>
            <a:r>
              <a:rPr lang="fr-FR" dirty="0" smtClean="0"/>
              <a:t> </a:t>
            </a:r>
            <a:r>
              <a:rPr lang="fr-FR" dirty="0" err="1" smtClean="0"/>
              <a:t>implements</a:t>
            </a:r>
            <a:r>
              <a:rPr lang="fr-FR" dirty="0" smtClean="0"/>
              <a:t> </a:t>
            </a:r>
            <a:r>
              <a:rPr lang="fr-FR" dirty="0" err="1" smtClean="0"/>
              <a:t>WeTest</a:t>
            </a:r>
            <a:r>
              <a:rPr lang="fr-FR" dirty="0" smtClean="0"/>
              <a:t>, </a:t>
            </a:r>
            <a:r>
              <a:rPr lang="fr-FR" dirty="0" err="1" smtClean="0"/>
              <a:t>using</a:t>
            </a:r>
            <a:r>
              <a:rPr lang="fr-FR" dirty="0" smtClean="0"/>
              <a:t> YAML files </a:t>
            </a:r>
            <a:r>
              <a:rPr lang="fr-FR" dirty="0" err="1" smtClean="0"/>
              <a:t>instead</a:t>
            </a:r>
            <a:r>
              <a:rPr lang="fr-FR" dirty="0" smtClean="0"/>
              <a:t> of CSV</a:t>
            </a:r>
          </a:p>
          <a:p>
            <a:pPr lvl="1"/>
            <a:r>
              <a:rPr lang="fr-FR" dirty="0" smtClean="0"/>
              <a:t>In 2017, </a:t>
            </a:r>
            <a:r>
              <a:rPr lang="fr-FR" dirty="0" err="1" smtClean="0"/>
              <a:t>Injector</a:t>
            </a:r>
            <a:r>
              <a:rPr lang="fr-FR" dirty="0" smtClean="0"/>
              <a:t> </a:t>
            </a:r>
            <a:r>
              <a:rPr lang="fr-FR" dirty="0" err="1" smtClean="0"/>
              <a:t>delivery</a:t>
            </a:r>
            <a:r>
              <a:rPr lang="fr-FR" dirty="0" smtClean="0"/>
              <a:t> at </a:t>
            </a:r>
            <a:r>
              <a:rPr lang="fr-FR" dirty="0" err="1" smtClean="0"/>
              <a:t>Catania</a:t>
            </a:r>
            <a:r>
              <a:rPr lang="fr-FR" dirty="0" smtClean="0"/>
              <a:t> (</a:t>
            </a:r>
            <a:r>
              <a:rPr lang="fr-FR" dirty="0" err="1" smtClean="0"/>
              <a:t>Italy</a:t>
            </a:r>
            <a:r>
              <a:rPr lang="fr-FR" dirty="0" smtClean="0"/>
              <a:t>) for ESS (</a:t>
            </a:r>
            <a:r>
              <a:rPr lang="fr-FR" dirty="0" err="1" smtClean="0"/>
              <a:t>European</a:t>
            </a:r>
            <a:r>
              <a:rPr lang="fr-FR" dirty="0" smtClean="0"/>
              <a:t> Spallation Source)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Development</a:t>
            </a:r>
            <a:r>
              <a:rPr lang="fr-FR" dirty="0" smtClean="0"/>
              <a:t> and Maintenance </a:t>
            </a:r>
            <a:r>
              <a:rPr lang="fr-FR" dirty="0" err="1" smtClean="0"/>
              <a:t>handed</a:t>
            </a:r>
            <a:r>
              <a:rPr lang="fr-FR" dirty="0" smtClean="0"/>
              <a:t> to F. Gohier, in 2018</a:t>
            </a:r>
          </a:p>
          <a:p>
            <a:pPr lvl="1"/>
            <a:r>
              <a:rPr lang="fr-FR" dirty="0" smtClean="0"/>
              <a:t>In 2018 not </a:t>
            </a:r>
            <a:r>
              <a:rPr lang="fr-FR" dirty="0" err="1" smtClean="0"/>
              <a:t>used</a:t>
            </a:r>
            <a:r>
              <a:rPr lang="fr-FR" dirty="0" smtClean="0"/>
              <a:t> for a </a:t>
            </a:r>
            <a:r>
              <a:rPr lang="fr-FR" dirty="0" err="1" smtClean="0"/>
              <a:t>delivery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lacking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 to test </a:t>
            </a:r>
            <a:r>
              <a:rPr lang="fr-FR" dirty="0" err="1" smtClean="0"/>
              <a:t>process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Adding</a:t>
            </a:r>
            <a:r>
              <a:rPr lang="fr-FR" dirty="0" smtClean="0"/>
              <a:t> GUI (</a:t>
            </a:r>
            <a:r>
              <a:rPr lang="fr-FR" dirty="0" err="1" smtClean="0"/>
              <a:t>Graphical</a:t>
            </a:r>
            <a:r>
              <a:rPr lang="fr-FR" dirty="0" smtClean="0"/>
              <a:t> User Interface) in 2019,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work</a:t>
            </a:r>
            <a:r>
              <a:rPr lang="fr-FR" dirty="0" smtClean="0"/>
              <a:t> by V. De Menezes</a:t>
            </a:r>
          </a:p>
          <a:p>
            <a:pPr lvl="1"/>
            <a:r>
              <a:rPr lang="fr-FR" dirty="0" err="1" smtClean="0"/>
              <a:t>Adding</a:t>
            </a:r>
            <a:r>
              <a:rPr lang="fr-FR" dirty="0" smtClean="0"/>
              <a:t> Macros support (variable substitution) in 2019</a:t>
            </a:r>
          </a:p>
          <a:p>
            <a:pPr lvl="1"/>
            <a:r>
              <a:rPr lang="fr-FR" dirty="0" err="1" smtClean="0"/>
              <a:t>Used</a:t>
            </a:r>
            <a:r>
              <a:rPr lang="fr-FR" dirty="0" smtClean="0"/>
              <a:t> in 2019 for ESS </a:t>
            </a:r>
            <a:r>
              <a:rPr lang="fr-FR" dirty="0" err="1" smtClean="0"/>
              <a:t>nBLM</a:t>
            </a:r>
            <a:r>
              <a:rPr lang="fr-FR" dirty="0" smtClean="0"/>
              <a:t> </a:t>
            </a:r>
            <a:r>
              <a:rPr lang="fr-FR" dirty="0" err="1" smtClean="0"/>
              <a:t>acceptance</a:t>
            </a:r>
            <a:r>
              <a:rPr lang="fr-FR" dirty="0" smtClean="0"/>
              <a:t> tests at Saclay (France)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Tests are </a:t>
            </a:r>
            <a:r>
              <a:rPr lang="fr-FR" dirty="0" err="1" smtClean="0"/>
              <a:t>being</a:t>
            </a:r>
            <a:r>
              <a:rPr lang="fr-FR" dirty="0" smtClean="0"/>
              <a:t> </a:t>
            </a:r>
            <a:r>
              <a:rPr lang="fr-FR" dirty="0" err="1" smtClean="0"/>
              <a:t>written</a:t>
            </a:r>
            <a:r>
              <a:rPr lang="fr-FR" dirty="0" smtClean="0"/>
              <a:t> for </a:t>
            </a:r>
            <a:r>
              <a:rPr lang="fr-FR" dirty="0" err="1" smtClean="0"/>
              <a:t>deliveries</a:t>
            </a:r>
            <a:r>
              <a:rPr lang="fr-FR" dirty="0" smtClean="0"/>
              <a:t> in 2020 for SARAF and IPHI </a:t>
            </a:r>
            <a:r>
              <a:rPr lang="fr-FR" dirty="0" err="1" smtClean="0"/>
              <a:t>projects</a:t>
            </a:r>
            <a:endParaRPr lang="fr-FR" dirty="0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 smtClean="0"/>
              <a:t>Needs and History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58817" y="857146"/>
            <a:ext cx="8204672" cy="1944853"/>
          </a:xfrm>
        </p:spPr>
        <p:txBody>
          <a:bodyPr/>
          <a:lstStyle/>
          <a:p>
            <a:r>
              <a:rPr lang="fr-FR" dirty="0" smtClean="0"/>
              <a:t>Main objective : Automate </a:t>
            </a:r>
            <a:r>
              <a:rPr lang="fr-FR" dirty="0" err="1" smtClean="0"/>
              <a:t>Acceptance</a:t>
            </a:r>
            <a:r>
              <a:rPr lang="fr-FR" dirty="0" smtClean="0"/>
              <a:t> Tests</a:t>
            </a:r>
          </a:p>
          <a:p>
            <a:pPr lvl="1"/>
            <a:r>
              <a:rPr lang="fr-FR" dirty="0" err="1" smtClean="0"/>
              <a:t>prepare</a:t>
            </a:r>
            <a:r>
              <a:rPr lang="fr-FR" dirty="0" smtClean="0"/>
              <a:t> tests </a:t>
            </a:r>
            <a:r>
              <a:rPr lang="fr-FR" dirty="0" err="1" smtClean="0"/>
              <a:t>beforehand</a:t>
            </a:r>
            <a:endParaRPr lang="fr-FR" dirty="0" smtClean="0"/>
          </a:p>
          <a:p>
            <a:pPr lvl="1"/>
            <a:r>
              <a:rPr lang="fr-FR" dirty="0" smtClean="0"/>
              <a:t>test are </a:t>
            </a:r>
            <a:r>
              <a:rPr lang="fr-FR" dirty="0" err="1" smtClean="0"/>
              <a:t>executed</a:t>
            </a:r>
            <a:r>
              <a:rPr lang="fr-FR" dirty="0" smtClean="0"/>
              <a:t>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rather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manually</a:t>
            </a:r>
            <a:endParaRPr lang="fr-FR" dirty="0" smtClean="0"/>
          </a:p>
          <a:p>
            <a:pPr lvl="1"/>
            <a:r>
              <a:rPr lang="fr-FR" dirty="0" err="1" smtClean="0"/>
              <a:t>therefore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tests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replayed</a:t>
            </a:r>
            <a:r>
              <a:rPr lang="fr-FR" dirty="0" smtClean="0"/>
              <a:t> over and over </a:t>
            </a:r>
            <a:r>
              <a:rPr lang="fr-FR" dirty="0" err="1" smtClean="0"/>
              <a:t>again</a:t>
            </a:r>
            <a:endParaRPr lang="fr-FR" dirty="0" smtClean="0"/>
          </a:p>
          <a:p>
            <a:pPr lvl="1"/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proper</a:t>
            </a:r>
            <a:r>
              <a:rPr lang="fr-FR" dirty="0" smtClean="0"/>
              <a:t> test report</a:t>
            </a:r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9" y="3762748"/>
            <a:ext cx="1171523" cy="63038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9" y="3041033"/>
            <a:ext cx="1215874" cy="38727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9" y="4767105"/>
            <a:ext cx="1050511" cy="40435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55" y="976082"/>
            <a:ext cx="1373212" cy="125564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6" y="5617272"/>
            <a:ext cx="714475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211" r="5611" b="5081"/>
          <a:stretch/>
        </p:blipFill>
        <p:spPr>
          <a:xfrm>
            <a:off x="137583" y="1222011"/>
            <a:ext cx="2052000" cy="2578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lèche droite 13"/>
          <p:cNvSpPr/>
          <p:nvPr/>
        </p:nvSpPr>
        <p:spPr>
          <a:xfrm>
            <a:off x="2486702" y="1898967"/>
            <a:ext cx="629685" cy="6296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16" name="Flèche droite 15"/>
          <p:cNvSpPr/>
          <p:nvPr/>
        </p:nvSpPr>
        <p:spPr>
          <a:xfrm>
            <a:off x="5762628" y="2528650"/>
            <a:ext cx="629685" cy="6296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 smtClean="0"/>
              <a:t>Principle: </a:t>
            </a:r>
            <a:r>
              <a:rPr lang="en-US" dirty="0">
                <a:solidFill>
                  <a:srgbClr val="C00000"/>
                </a:solidFill>
              </a:rPr>
              <a:t>Overview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5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2486702" y="1157595"/>
            <a:ext cx="4146619" cy="405970"/>
          </a:xfrm>
        </p:spPr>
        <p:txBody>
          <a:bodyPr/>
          <a:lstStyle/>
          <a:p>
            <a:r>
              <a:rPr lang="en-GB" dirty="0" smtClean="0"/>
              <a:t>Executed in CLI with or without GUI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32" y="1566093"/>
            <a:ext cx="741747" cy="272082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08" y="1568129"/>
            <a:ext cx="2052000" cy="20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508" y="4160648"/>
            <a:ext cx="2052000" cy="2276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34" y="1905119"/>
            <a:ext cx="2052000" cy="2902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410" y="1996876"/>
            <a:ext cx="628425" cy="628425"/>
          </a:xfrm>
          <a:prstGeom prst="rect">
            <a:avLst/>
          </a:prstGeom>
        </p:spPr>
      </p:pic>
      <p:sp>
        <p:nvSpPr>
          <p:cNvPr id="51" name="Flèche droite 50"/>
          <p:cNvSpPr/>
          <p:nvPr/>
        </p:nvSpPr>
        <p:spPr>
          <a:xfrm rot="5400000">
            <a:off x="3940021" y="3707458"/>
            <a:ext cx="343936" cy="396476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52" name="Flèche droite 51"/>
          <p:cNvSpPr/>
          <p:nvPr/>
        </p:nvSpPr>
        <p:spPr>
          <a:xfrm rot="16200000" flipV="1">
            <a:off x="4595060" y="3697317"/>
            <a:ext cx="343936" cy="396476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53" name="Espace réservé du contenu 9"/>
          <p:cNvSpPr txBox="1">
            <a:spLocks/>
          </p:cNvSpPr>
          <p:nvPr/>
        </p:nvSpPr>
        <p:spPr>
          <a:xfrm>
            <a:off x="141946" y="816041"/>
            <a:ext cx="3838383" cy="4059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Tests are described in a YAML file</a:t>
            </a:r>
          </a:p>
        </p:txBody>
      </p:sp>
      <p:sp>
        <p:nvSpPr>
          <p:cNvPr id="54" name="Espace réservé du contenu 9"/>
          <p:cNvSpPr txBox="1">
            <a:spLocks/>
          </p:cNvSpPr>
          <p:nvPr/>
        </p:nvSpPr>
        <p:spPr>
          <a:xfrm>
            <a:off x="5762628" y="1499149"/>
            <a:ext cx="3313639" cy="405970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 PDF report is generated</a:t>
            </a:r>
          </a:p>
        </p:txBody>
      </p:sp>
      <p:sp>
        <p:nvSpPr>
          <p:cNvPr id="55" name="Espace réservé du contenu 9"/>
          <p:cNvSpPr txBox="1">
            <a:spLocks/>
          </p:cNvSpPr>
          <p:nvPr/>
        </p:nvSpPr>
        <p:spPr>
          <a:xfrm>
            <a:off x="137583" y="5118184"/>
            <a:ext cx="3275925" cy="959968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GUI can be deactivated</a:t>
            </a:r>
            <a:br>
              <a:rPr lang="en-GB" dirty="0" smtClean="0"/>
            </a:br>
            <a:r>
              <a:rPr lang="en-GB" dirty="0" smtClean="0"/>
              <a:t>to work on computer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without a graphical interface</a:t>
            </a:r>
          </a:p>
        </p:txBody>
      </p:sp>
      <p:sp>
        <p:nvSpPr>
          <p:cNvPr id="56" name="Espace réservé du contenu 9"/>
          <p:cNvSpPr txBox="1">
            <a:spLocks/>
          </p:cNvSpPr>
          <p:nvPr/>
        </p:nvSpPr>
        <p:spPr>
          <a:xfrm>
            <a:off x="137583" y="3979431"/>
            <a:ext cx="3275925" cy="959968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YAML is a human-readable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data-serialization language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(close to JSON)</a:t>
            </a:r>
            <a:endParaRPr lang="en-GB" dirty="0"/>
          </a:p>
        </p:txBody>
      </p:sp>
      <p:sp>
        <p:nvSpPr>
          <p:cNvPr id="57" name="Espace réservé du contenu 9"/>
          <p:cNvSpPr txBox="1">
            <a:spLocks/>
          </p:cNvSpPr>
          <p:nvPr/>
        </p:nvSpPr>
        <p:spPr>
          <a:xfrm>
            <a:off x="5943601" y="5246410"/>
            <a:ext cx="3162520" cy="1236967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The PDF report is a clear, dated and readable account of the executed tests and their result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89" y="3667593"/>
            <a:ext cx="682072" cy="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space réservé du contenu 9"/>
          <p:cNvSpPr txBox="1">
            <a:spLocks/>
          </p:cNvSpPr>
          <p:nvPr/>
        </p:nvSpPr>
        <p:spPr>
          <a:xfrm>
            <a:off x="209753" y="3341360"/>
            <a:ext cx="4025817" cy="3175959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 smtClean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Subtest result is one of :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C00000"/>
                </a:solidFill>
              </a:rPr>
              <a:t>skipped</a:t>
            </a:r>
            <a:r>
              <a:rPr lang="en-GB" dirty="0" smtClean="0"/>
              <a:t>, </a:t>
            </a:r>
            <a:r>
              <a:rPr lang="en-GB" dirty="0">
                <a:solidFill>
                  <a:srgbClr val="C00000"/>
                </a:solidFill>
              </a:rPr>
              <a:t>success</a:t>
            </a:r>
            <a:r>
              <a:rPr lang="en-GB" dirty="0" smtClean="0"/>
              <a:t>, </a:t>
            </a:r>
            <a:r>
              <a:rPr lang="en-GB" dirty="0">
                <a:solidFill>
                  <a:srgbClr val="C00000"/>
                </a:solidFill>
              </a:rPr>
              <a:t>failure</a:t>
            </a:r>
            <a:r>
              <a:rPr lang="en-GB" dirty="0" smtClean="0"/>
              <a:t> or </a:t>
            </a:r>
            <a:r>
              <a:rPr lang="en-GB" dirty="0">
                <a:solidFill>
                  <a:srgbClr val="C00000"/>
                </a:solidFill>
              </a:rPr>
              <a:t>error</a:t>
            </a:r>
          </a:p>
          <a:p>
            <a:r>
              <a:rPr lang="en-GB" dirty="0" smtClean="0"/>
              <a:t>The subtest fails if it can not write the value or if the value read does not match the expected value</a:t>
            </a:r>
            <a:endParaRPr lang="en-GB" dirty="0"/>
          </a:p>
          <a:p>
            <a:r>
              <a:rPr lang="en-GB" dirty="0" smtClean="0"/>
              <a:t>A subtest errors when it is not written properly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5885925" y="4531564"/>
            <a:ext cx="83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IOC</a:t>
            </a:r>
            <a:endParaRPr lang="en-GB" sz="18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 smtClean="0"/>
              <a:t>Principle: EPICS PV testing through CA and other vocabulary 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6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25" y="845797"/>
            <a:ext cx="2160000" cy="2181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35" y="1584072"/>
            <a:ext cx="2160000" cy="2396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Espace réservé du contenu 9"/>
          <p:cNvSpPr txBox="1">
            <a:spLocks/>
          </p:cNvSpPr>
          <p:nvPr/>
        </p:nvSpPr>
        <p:spPr>
          <a:xfrm>
            <a:off x="207760" y="876432"/>
            <a:ext cx="5517559" cy="3452958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 smtClean="0"/>
              <a:t>WeTest</a:t>
            </a:r>
            <a:r>
              <a:rPr lang="en-GB" dirty="0" smtClean="0"/>
              <a:t> sets and checks the values of EPICS </a:t>
            </a:r>
            <a:r>
              <a:rPr lang="en-GB" dirty="0">
                <a:solidFill>
                  <a:srgbClr val="C00000"/>
                </a:solidFill>
              </a:rPr>
              <a:t>Process</a:t>
            </a:r>
            <a:r>
              <a:rPr lang="en-GB" dirty="0" smtClean="0"/>
              <a:t> </a:t>
            </a:r>
            <a:r>
              <a:rPr lang="en-GB" dirty="0">
                <a:solidFill>
                  <a:srgbClr val="C00000"/>
                </a:solidFill>
              </a:rPr>
              <a:t>Variables</a:t>
            </a:r>
            <a:r>
              <a:rPr lang="en-GB" dirty="0" smtClean="0"/>
              <a:t> (PVs) via the </a:t>
            </a:r>
            <a:r>
              <a:rPr lang="en-GB" dirty="0">
                <a:solidFill>
                  <a:srgbClr val="C00000"/>
                </a:solidFill>
              </a:rPr>
              <a:t>Channel Access </a:t>
            </a:r>
            <a:r>
              <a:rPr lang="en-GB" dirty="0" smtClean="0"/>
              <a:t>(CA)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err="1" smtClean="0"/>
              <a:t>WeTest</a:t>
            </a:r>
            <a:r>
              <a:rPr lang="en-GB" dirty="0" smtClean="0"/>
              <a:t> executes </a:t>
            </a:r>
            <a:r>
              <a:rPr lang="en-GB" dirty="0" smtClean="0">
                <a:solidFill>
                  <a:srgbClr val="C00000"/>
                </a:solidFill>
              </a:rPr>
              <a:t>subtests</a:t>
            </a:r>
            <a:r>
              <a:rPr lang="en-GB" dirty="0"/>
              <a:t> </a:t>
            </a:r>
            <a:r>
              <a:rPr lang="en-GB" dirty="0" smtClean="0"/>
              <a:t>contained in a </a:t>
            </a:r>
            <a:r>
              <a:rPr lang="en-GB" dirty="0" smtClean="0">
                <a:solidFill>
                  <a:srgbClr val="C00000"/>
                </a:solidFill>
              </a:rPr>
              <a:t>suite</a:t>
            </a:r>
            <a:endParaRPr lang="en-GB" dirty="0"/>
          </a:p>
          <a:p>
            <a:r>
              <a:rPr lang="en-GB" dirty="0" smtClean="0"/>
              <a:t>A </a:t>
            </a:r>
            <a:r>
              <a:rPr lang="en-GB" dirty="0"/>
              <a:t>suite</a:t>
            </a:r>
            <a:r>
              <a:rPr lang="en-GB" dirty="0" smtClean="0"/>
              <a:t> is composed of one or several YAML file called </a:t>
            </a:r>
            <a:r>
              <a:rPr lang="en-GB" dirty="0" smtClean="0">
                <a:solidFill>
                  <a:srgbClr val="C00000"/>
                </a:solidFill>
              </a:rPr>
              <a:t>scenarios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Tests</a:t>
            </a:r>
            <a:r>
              <a:rPr lang="en-GB" dirty="0" smtClean="0"/>
              <a:t> are defined in these scenarios,</a:t>
            </a:r>
            <a:br>
              <a:rPr lang="en-GB" dirty="0" smtClean="0"/>
            </a:br>
            <a:r>
              <a:rPr lang="en-GB" dirty="0" smtClean="0"/>
              <a:t>each </a:t>
            </a:r>
            <a:r>
              <a:rPr lang="en-GB" dirty="0"/>
              <a:t>test</a:t>
            </a:r>
            <a:r>
              <a:rPr lang="en-GB" dirty="0" smtClean="0"/>
              <a:t> generates one or several </a:t>
            </a:r>
            <a:r>
              <a:rPr lang="en-GB" dirty="0" smtClean="0">
                <a:solidFill>
                  <a:srgbClr val="C00000"/>
                </a:solidFill>
              </a:rPr>
              <a:t>subtests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 smtClean="0"/>
              <a:t>A </a:t>
            </a:r>
            <a:r>
              <a:rPr lang="en-GB" dirty="0"/>
              <a:t>subtest can </a:t>
            </a:r>
            <a:r>
              <a:rPr lang="en-GB" dirty="0">
                <a:solidFill>
                  <a:srgbClr val="C00000"/>
                </a:solidFill>
              </a:rPr>
              <a:t>set</a:t>
            </a:r>
            <a:r>
              <a:rPr lang="en-GB" dirty="0"/>
              <a:t> the value of a PV, </a:t>
            </a:r>
            <a:r>
              <a:rPr lang="en-GB" dirty="0">
                <a:solidFill>
                  <a:srgbClr val="C00000"/>
                </a:solidFill>
              </a:rPr>
              <a:t>wait</a:t>
            </a:r>
            <a:r>
              <a:rPr lang="en-GB" dirty="0"/>
              <a:t> for a given </a:t>
            </a:r>
            <a:r>
              <a:rPr lang="en-GB" dirty="0" smtClean="0"/>
              <a:t>delay, </a:t>
            </a:r>
            <a:r>
              <a:rPr lang="en-GB" dirty="0">
                <a:solidFill>
                  <a:srgbClr val="C00000"/>
                </a:solidFill>
              </a:rPr>
              <a:t>read</a:t>
            </a:r>
            <a:r>
              <a:rPr lang="en-GB" dirty="0"/>
              <a:t> the value of a PV </a:t>
            </a:r>
            <a:r>
              <a:rPr lang="en-GB" dirty="0" smtClean="0"/>
              <a:t>and </a:t>
            </a:r>
            <a:r>
              <a:rPr lang="en-GB" dirty="0">
                <a:solidFill>
                  <a:srgbClr val="C00000"/>
                </a:solidFill>
              </a:rPr>
              <a:t>check</a:t>
            </a:r>
            <a:r>
              <a:rPr lang="en-GB" dirty="0" smtClean="0"/>
              <a:t> it against expected values</a:t>
            </a:r>
            <a:endParaRPr lang="en-GB" dirty="0" smtClean="0">
              <a:solidFill>
                <a:srgbClr val="C00000"/>
              </a:solidFill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616" y="3317061"/>
            <a:ext cx="682072" cy="6236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flipH="1">
            <a:off x="4326392" y="4490002"/>
            <a:ext cx="4533513" cy="46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31" name="Rectangle 30"/>
          <p:cNvSpPr/>
          <p:nvPr/>
        </p:nvSpPr>
        <p:spPr>
          <a:xfrm flipH="1">
            <a:off x="6360230" y="4541027"/>
            <a:ext cx="45719" cy="4466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35" name="Rectangle 34"/>
          <p:cNvSpPr/>
          <p:nvPr/>
        </p:nvSpPr>
        <p:spPr>
          <a:xfrm flipH="1">
            <a:off x="7880347" y="4505389"/>
            <a:ext cx="45719" cy="4466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37" name="Rectangle 36"/>
          <p:cNvSpPr/>
          <p:nvPr/>
        </p:nvSpPr>
        <p:spPr>
          <a:xfrm flipH="1">
            <a:off x="4326392" y="5567419"/>
            <a:ext cx="4531840" cy="46800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38" name="Rectangle 37"/>
          <p:cNvSpPr/>
          <p:nvPr/>
        </p:nvSpPr>
        <p:spPr>
          <a:xfrm flipH="1">
            <a:off x="6373652" y="5159562"/>
            <a:ext cx="45719" cy="44661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39" name="Rectangle 38"/>
          <p:cNvSpPr/>
          <p:nvPr/>
        </p:nvSpPr>
        <p:spPr>
          <a:xfrm flipH="1">
            <a:off x="5173586" y="5627703"/>
            <a:ext cx="45719" cy="44661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41" name="Rectangle 40"/>
          <p:cNvSpPr/>
          <p:nvPr/>
        </p:nvSpPr>
        <p:spPr>
          <a:xfrm flipH="1">
            <a:off x="6638311" y="5606095"/>
            <a:ext cx="45719" cy="44661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42" name="Rectangle 41"/>
          <p:cNvSpPr/>
          <p:nvPr/>
        </p:nvSpPr>
        <p:spPr>
          <a:xfrm flipH="1">
            <a:off x="8103035" y="5617192"/>
            <a:ext cx="45719" cy="44661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92" y="5777418"/>
            <a:ext cx="1524003" cy="74981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97" y="5793713"/>
            <a:ext cx="1101746" cy="6675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13" y="5818222"/>
            <a:ext cx="1110665" cy="706273"/>
          </a:xfrm>
          <a:prstGeom prst="rect">
            <a:avLst/>
          </a:prstGeom>
        </p:spPr>
      </p:pic>
      <p:sp>
        <p:nvSpPr>
          <p:cNvPr id="43" name="Flèche droite 42"/>
          <p:cNvSpPr/>
          <p:nvPr/>
        </p:nvSpPr>
        <p:spPr>
          <a:xfrm rot="5400000">
            <a:off x="7339802" y="4194491"/>
            <a:ext cx="206404" cy="17150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 dirty="0"/>
          </a:p>
        </p:txBody>
      </p:sp>
      <p:sp>
        <p:nvSpPr>
          <p:cNvPr id="44" name="Flèche droite 43"/>
          <p:cNvSpPr/>
          <p:nvPr/>
        </p:nvSpPr>
        <p:spPr>
          <a:xfrm rot="16200000">
            <a:off x="8171848" y="4194491"/>
            <a:ext cx="206404" cy="17150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sp>
        <p:nvSpPr>
          <p:cNvPr id="11" name="ZoneTexte 10"/>
          <p:cNvSpPr txBox="1"/>
          <p:nvPr/>
        </p:nvSpPr>
        <p:spPr>
          <a:xfrm>
            <a:off x="8295254" y="4093168"/>
            <a:ext cx="74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caget</a:t>
            </a:r>
            <a:endParaRPr lang="en-GB" sz="18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7460381" y="4103049"/>
            <a:ext cx="83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caput</a:t>
            </a:r>
            <a:endParaRPr lang="en-GB" sz="18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7364951" y="4531564"/>
            <a:ext cx="83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IOC</a:t>
            </a:r>
            <a:endParaRPr lang="en-GB" sz="1800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4326393" y="4188941"/>
            <a:ext cx="207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EPICS Chanel Access</a:t>
            </a:r>
            <a:endParaRPr lang="en-GB" sz="1800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4326392" y="5258564"/>
            <a:ext cx="190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800" dirty="0" smtClean="0">
                <a:solidFill>
                  <a:srgbClr val="548235"/>
                </a:solidFill>
                <a:latin typeface="Calibri" charset="0"/>
                <a:ea typeface="Calibri" charset="0"/>
                <a:cs typeface="Calibri" charset="0"/>
              </a:rPr>
              <a:t>Devices network</a:t>
            </a:r>
            <a:endParaRPr lang="en-GB" sz="1800" dirty="0">
              <a:solidFill>
                <a:srgbClr val="548235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Rectangle 39"/>
          <p:cNvSpPr/>
          <p:nvPr/>
        </p:nvSpPr>
        <p:spPr>
          <a:xfrm flipH="1">
            <a:off x="7880346" y="5151824"/>
            <a:ext cx="45719" cy="44661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33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93" y="4766855"/>
            <a:ext cx="874931" cy="769939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430" y="4788031"/>
            <a:ext cx="1372952" cy="6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505" y="2685368"/>
            <a:ext cx="4536000" cy="4105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0" y="196179"/>
            <a:ext cx="8036559" cy="379192"/>
          </a:xfrm>
        </p:spPr>
        <p:txBody>
          <a:bodyPr/>
          <a:lstStyle/>
          <a:p>
            <a:r>
              <a:rPr lang="en-US" dirty="0" smtClean="0"/>
              <a:t>Writing a scenario file : </a:t>
            </a:r>
            <a:r>
              <a:rPr lang="en-US" dirty="0" smtClean="0">
                <a:solidFill>
                  <a:srgbClr val="C00000"/>
                </a:solidFill>
              </a:rPr>
              <a:t>Example – </a:t>
            </a:r>
            <a:r>
              <a:rPr lang="en-US" dirty="0" err="1" smtClean="0">
                <a:solidFill>
                  <a:srgbClr val="C00000"/>
                </a:solidFill>
              </a:rPr>
              <a:t>Partical</a:t>
            </a:r>
            <a:r>
              <a:rPr lang="en-US" dirty="0" smtClean="0">
                <a:solidFill>
                  <a:srgbClr val="C00000"/>
                </a:solidFill>
              </a:rPr>
              <a:t> use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7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94" y="1491114"/>
            <a:ext cx="4536000" cy="4901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Espace réservé du contenu 9"/>
          <p:cNvSpPr>
            <a:spLocks noGrp="1"/>
          </p:cNvSpPr>
          <p:nvPr>
            <p:ph idx="1"/>
          </p:nvPr>
        </p:nvSpPr>
        <p:spPr>
          <a:xfrm>
            <a:off x="4622799" y="802799"/>
            <a:ext cx="4421334" cy="682969"/>
          </a:xfrm>
        </p:spPr>
        <p:txBody>
          <a:bodyPr/>
          <a:lstStyle/>
          <a:p>
            <a:r>
              <a:rPr lang="en-GB" dirty="0" smtClean="0"/>
              <a:t>One of the scenario written to test a gas line on ESS </a:t>
            </a:r>
            <a:r>
              <a:rPr lang="en-GB" dirty="0" err="1" smtClean="0"/>
              <a:t>nBLM</a:t>
            </a:r>
            <a:r>
              <a:rPr lang="en-GB" dirty="0" smtClean="0"/>
              <a:t> project</a:t>
            </a:r>
          </a:p>
        </p:txBody>
      </p:sp>
      <p:sp>
        <p:nvSpPr>
          <p:cNvPr id="14" name="Espace réservé du contenu 9"/>
          <p:cNvSpPr txBox="1">
            <a:spLocks/>
          </p:cNvSpPr>
          <p:nvPr/>
        </p:nvSpPr>
        <p:spPr>
          <a:xfrm>
            <a:off x="207725" y="5611589"/>
            <a:ext cx="3684171" cy="959968"/>
          </a:xfrm>
          <a:prstGeom prst="rect">
            <a:avLst/>
          </a:prstGeom>
        </p:spPr>
        <p:txBody>
          <a:bodyPr vert="horz" wrap="square" lIns="127723" tIns="63862" rIns="127723" bIns="63862" rtlCol="0">
            <a:spAutoFit/>
          </a:bodyPr>
          <a:lstStyle>
            <a:lvl1pPr marL="239481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SzPct val="80000"/>
              <a:buFont typeface="Wingdings 3" panose="05040102010807070707" pitchFamily="18" charset="2"/>
              <a:buChar char=""/>
              <a:defRPr sz="1800" b="1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18444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6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97407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76370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Calibri" panose="020F0502020204030204" pitchFamily="34" charset="0"/>
              <a:buChar char="-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155332" indent="-239481" algn="l" defTabSz="957925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548235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634295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3258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2220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1183" indent="-239481" algn="l" defTabSz="957925" rtl="0" eaLnBrk="1" latinLnBrk="0" hangingPunct="1">
              <a:lnSpc>
                <a:spcPct val="90000"/>
              </a:lnSpc>
              <a:spcBef>
                <a:spcPts val="524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Another scenario calls it multiple time to substitute the different gas lines identifiers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" y="802799"/>
            <a:ext cx="4536000" cy="4803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13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7" t="11954" r="29090" b="5081"/>
          <a:stretch/>
        </p:blipFill>
        <p:spPr>
          <a:xfrm>
            <a:off x="76200" y="780762"/>
            <a:ext cx="3558768" cy="584975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 smtClean="0"/>
              <a:t>Writing a scenario file : </a:t>
            </a:r>
            <a:r>
              <a:rPr lang="en-US" dirty="0" smtClean="0">
                <a:solidFill>
                  <a:srgbClr val="C00000"/>
                </a:solidFill>
              </a:rPr>
              <a:t>YAML syntax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8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Espace réservé du contenu 9"/>
          <p:cNvSpPr>
            <a:spLocks noGrp="1"/>
          </p:cNvSpPr>
          <p:nvPr>
            <p:ph idx="1"/>
          </p:nvPr>
        </p:nvSpPr>
        <p:spPr>
          <a:xfrm>
            <a:off x="3319670" y="816150"/>
            <a:ext cx="5772647" cy="5822838"/>
          </a:xfrm>
        </p:spPr>
        <p:txBody>
          <a:bodyPr/>
          <a:lstStyle/>
          <a:p>
            <a:r>
              <a:rPr lang="en-GB" dirty="0" smtClean="0"/>
              <a:t>Comments start with a hashtag (#)</a:t>
            </a:r>
          </a:p>
          <a:p>
            <a:endParaRPr lang="en-GB" dirty="0"/>
          </a:p>
          <a:p>
            <a:r>
              <a:rPr lang="en-GB" dirty="0" smtClean="0"/>
              <a:t>Uses indentation for multiline content</a:t>
            </a:r>
          </a:p>
          <a:p>
            <a:endParaRPr lang="en-GB" dirty="0" smtClean="0"/>
          </a:p>
          <a:p>
            <a:r>
              <a:rPr lang="en-GB" dirty="0" smtClean="0"/>
              <a:t>Composed of </a:t>
            </a:r>
            <a:r>
              <a:rPr lang="en-GB" dirty="0">
                <a:solidFill>
                  <a:srgbClr val="C00000"/>
                </a:solidFill>
              </a:rPr>
              <a:t>maps</a:t>
            </a:r>
            <a:r>
              <a:rPr lang="en-GB" dirty="0" smtClean="0"/>
              <a:t> and </a:t>
            </a:r>
            <a:r>
              <a:rPr lang="en-GB" dirty="0">
                <a:solidFill>
                  <a:srgbClr val="C00000"/>
                </a:solidFill>
              </a:rPr>
              <a:t>sequences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(aka. </a:t>
            </a:r>
            <a:r>
              <a:rPr lang="en-GB" dirty="0">
                <a:solidFill>
                  <a:srgbClr val="C00000"/>
                </a:solidFill>
              </a:rPr>
              <a:t>dictionaries</a:t>
            </a:r>
            <a:r>
              <a:rPr lang="en-GB" dirty="0" smtClean="0"/>
              <a:t> and </a:t>
            </a:r>
            <a:r>
              <a:rPr lang="en-GB" dirty="0">
                <a:solidFill>
                  <a:srgbClr val="C00000"/>
                </a:solidFill>
              </a:rPr>
              <a:t>lists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 smtClean="0"/>
              <a:t>Lists are composed of items starting with a dash (-)</a:t>
            </a:r>
          </a:p>
          <a:p>
            <a:endParaRPr lang="en-GB" dirty="0"/>
          </a:p>
          <a:p>
            <a:r>
              <a:rPr lang="en-GB" dirty="0" smtClean="0"/>
              <a:t>Maps are composed of items with a key and a value separated by a colon (:)</a:t>
            </a:r>
          </a:p>
          <a:p>
            <a:endParaRPr lang="en-GB" dirty="0"/>
          </a:p>
          <a:p>
            <a:r>
              <a:rPr lang="en-GB" dirty="0" smtClean="0"/>
              <a:t>Needs a space after dash and colon</a:t>
            </a:r>
          </a:p>
          <a:p>
            <a:endParaRPr lang="en-GB" dirty="0"/>
          </a:p>
          <a:p>
            <a:r>
              <a:rPr lang="en-GB" dirty="0" smtClean="0"/>
              <a:t>One-line form is available using:</a:t>
            </a:r>
          </a:p>
          <a:p>
            <a:pPr lvl="1"/>
            <a:r>
              <a:rPr lang="en-GB" dirty="0" smtClean="0"/>
              <a:t>square brackets ([]) for list</a:t>
            </a:r>
          </a:p>
          <a:p>
            <a:pPr lvl="1"/>
            <a:r>
              <a:rPr lang="en-GB" dirty="0" smtClean="0"/>
              <a:t>curly brackets ({}) for maps</a:t>
            </a:r>
          </a:p>
          <a:p>
            <a:pPr lvl="1"/>
            <a:r>
              <a:rPr lang="en-GB" dirty="0"/>
              <a:t>comas </a:t>
            </a:r>
            <a:r>
              <a:rPr lang="en-GB" dirty="0" smtClean="0"/>
              <a:t>(,) to separate items</a:t>
            </a:r>
          </a:p>
          <a:p>
            <a:pPr lvl="1"/>
            <a:endParaRPr lang="en-GB" dirty="0"/>
          </a:p>
          <a:p>
            <a:r>
              <a:rPr lang="en-GB" dirty="0" smtClean="0"/>
              <a:t>String are found automatically or using quotes (“”)</a:t>
            </a:r>
          </a:p>
          <a:p>
            <a:r>
              <a:rPr lang="en-GB" dirty="0" smtClean="0"/>
              <a:t>Some strings are read as Booleans: True, False, Yes, No</a:t>
            </a: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61" y="846105"/>
            <a:ext cx="1270743" cy="4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7" t="24417" r="32577" b="6417"/>
          <a:stretch/>
        </p:blipFill>
        <p:spPr>
          <a:xfrm>
            <a:off x="59634" y="1046813"/>
            <a:ext cx="3612582" cy="5241428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07441" y="196179"/>
            <a:ext cx="7619870" cy="379192"/>
          </a:xfrm>
        </p:spPr>
        <p:txBody>
          <a:bodyPr/>
          <a:lstStyle/>
          <a:p>
            <a:r>
              <a:rPr lang="en-US" dirty="0" smtClean="0"/>
              <a:t>Writing a scenario file : </a:t>
            </a:r>
            <a:r>
              <a:rPr lang="en-US" dirty="0" smtClean="0">
                <a:solidFill>
                  <a:srgbClr val="C00000"/>
                </a:solidFill>
              </a:rPr>
              <a:t>Tests block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854A34C9-9A4B-6445-85E1-F779B5E87362}" type="slidenum">
              <a:rPr lang="fr-FR" sz="1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9</a:t>
            </a:fld>
            <a:endParaRPr lang="fr-FR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Espace réservé du contenu 9"/>
          <p:cNvSpPr>
            <a:spLocks noGrp="1"/>
          </p:cNvSpPr>
          <p:nvPr>
            <p:ph idx="1"/>
          </p:nvPr>
        </p:nvSpPr>
        <p:spPr>
          <a:xfrm>
            <a:off x="3315694" y="846105"/>
            <a:ext cx="5768671" cy="5761282"/>
          </a:xfrm>
        </p:spPr>
        <p:txBody>
          <a:bodyPr/>
          <a:lstStyle/>
          <a:p>
            <a:r>
              <a:rPr lang="en-GB" dirty="0" smtClean="0">
                <a:solidFill>
                  <a:srgbClr val="C00000"/>
                </a:solidFill>
              </a:rPr>
              <a:t>tests</a:t>
            </a:r>
            <a:r>
              <a:rPr lang="en-GB" dirty="0" smtClean="0"/>
              <a:t> </a:t>
            </a:r>
            <a:r>
              <a:rPr lang="en-GB" dirty="0"/>
              <a:t>block</a:t>
            </a:r>
            <a:r>
              <a:rPr lang="en-GB" dirty="0" smtClean="0"/>
              <a:t> lists all the tests to execute</a:t>
            </a:r>
            <a:br>
              <a:rPr lang="en-GB" dirty="0" smtClean="0"/>
            </a:br>
            <a:r>
              <a:rPr lang="en-GB" dirty="0" smtClean="0"/>
              <a:t>each </a:t>
            </a:r>
            <a:r>
              <a:rPr lang="en-GB" dirty="0">
                <a:solidFill>
                  <a:srgbClr val="C00000"/>
                </a:solidFill>
              </a:rPr>
              <a:t>test</a:t>
            </a:r>
            <a:r>
              <a:rPr lang="en-GB" dirty="0" smtClean="0"/>
              <a:t> generates one or more </a:t>
            </a:r>
            <a:r>
              <a:rPr lang="en-GB" dirty="0">
                <a:solidFill>
                  <a:srgbClr val="C00000"/>
                </a:solidFill>
              </a:rPr>
              <a:t>subtests</a:t>
            </a:r>
          </a:p>
          <a:p>
            <a:endParaRPr lang="en-GB" dirty="0" smtClean="0"/>
          </a:p>
          <a:p>
            <a:r>
              <a:rPr lang="en-GB" dirty="0" smtClean="0"/>
              <a:t>A test has a </a:t>
            </a:r>
            <a:r>
              <a:rPr lang="en-GB" dirty="0" smtClean="0">
                <a:solidFill>
                  <a:srgbClr val="C00000"/>
                </a:solidFill>
              </a:rPr>
              <a:t>test kind</a:t>
            </a:r>
            <a:r>
              <a:rPr lang="en-GB" dirty="0" smtClean="0"/>
              <a:t> </a:t>
            </a:r>
            <a:r>
              <a:rPr lang="en-GB" dirty="0"/>
              <a:t>(range, values or </a:t>
            </a:r>
            <a:r>
              <a:rPr lang="en-GB" dirty="0" smtClean="0"/>
              <a:t>commands)</a:t>
            </a:r>
            <a:br>
              <a:rPr lang="en-GB" dirty="0" smtClean="0"/>
            </a:br>
            <a:r>
              <a:rPr lang="en-GB" dirty="0" smtClean="0"/>
              <a:t>and a setter and/or getter PV (EPICS Process Variable)</a:t>
            </a:r>
          </a:p>
          <a:p>
            <a:endParaRPr lang="en-GB" dirty="0"/>
          </a:p>
          <a:p>
            <a:r>
              <a:rPr lang="en-GB" dirty="0" smtClean="0"/>
              <a:t>Some fields are common to all tests kind</a:t>
            </a:r>
          </a:p>
          <a:p>
            <a:pPr marL="478963" lvl="1" indent="0">
              <a:buNone/>
            </a:pPr>
            <a:r>
              <a:rPr lang="en-GB" u="sng" dirty="0" smtClean="0"/>
              <a:t>name</a:t>
            </a:r>
            <a:r>
              <a:rPr lang="en-GB" dirty="0" smtClean="0"/>
              <a:t>, message, prefix, </a:t>
            </a:r>
            <a:r>
              <a:rPr lang="en-GB" dirty="0" err="1" smtClean="0"/>
              <a:t>use_prefix</a:t>
            </a:r>
            <a:r>
              <a:rPr lang="en-GB" dirty="0" smtClean="0"/>
              <a:t>, delay, </a:t>
            </a:r>
            <a:r>
              <a:rPr lang="en-GB" u="dotted" dirty="0" smtClean="0"/>
              <a:t>setter</a:t>
            </a:r>
            <a:r>
              <a:rPr lang="en-GB" dirty="0" smtClean="0"/>
              <a:t>, </a:t>
            </a:r>
            <a:r>
              <a:rPr lang="en-GB" u="dotted" dirty="0" smtClean="0"/>
              <a:t>getter</a:t>
            </a:r>
            <a:r>
              <a:rPr lang="en-GB" dirty="0" smtClean="0"/>
              <a:t>, margin, delta, ignore, skip, </a:t>
            </a:r>
            <a:r>
              <a:rPr lang="en-GB" dirty="0" err="1" smtClean="0"/>
              <a:t>on_failure</a:t>
            </a:r>
            <a:r>
              <a:rPr lang="en-GB" dirty="0" smtClean="0"/>
              <a:t>, retry</a:t>
            </a:r>
            <a:endParaRPr lang="en-GB" dirty="0"/>
          </a:p>
          <a:p>
            <a:endParaRPr lang="en-GB" dirty="0" smtClean="0"/>
          </a:p>
          <a:p>
            <a:r>
              <a:rPr lang="en-GB" dirty="0">
                <a:solidFill>
                  <a:srgbClr val="C00000"/>
                </a:solidFill>
              </a:rPr>
              <a:t>range</a:t>
            </a:r>
            <a:r>
              <a:rPr lang="en-GB" dirty="0" smtClean="0"/>
              <a:t>: to test many </a:t>
            </a:r>
            <a:r>
              <a:rPr lang="en-GB" u="sng" dirty="0" smtClean="0"/>
              <a:t>numerical</a:t>
            </a:r>
            <a:r>
              <a:rPr lang="en-GB" dirty="0" smtClean="0"/>
              <a:t> values</a:t>
            </a:r>
          </a:p>
          <a:p>
            <a:pPr marL="478963" lvl="1" indent="0">
              <a:buNone/>
            </a:pPr>
            <a:r>
              <a:rPr lang="en-GB" u="sng" dirty="0" smtClean="0"/>
              <a:t>start</a:t>
            </a:r>
            <a:r>
              <a:rPr lang="en-GB" dirty="0" smtClean="0"/>
              <a:t>, </a:t>
            </a:r>
            <a:r>
              <a:rPr lang="en-GB" u="sng" dirty="0" smtClean="0"/>
              <a:t>stop</a:t>
            </a:r>
            <a:r>
              <a:rPr lang="en-GB" dirty="0" smtClean="0"/>
              <a:t>, step, </a:t>
            </a:r>
            <a:r>
              <a:rPr lang="en-GB" dirty="0" err="1" smtClean="0"/>
              <a:t>lin</a:t>
            </a:r>
            <a:r>
              <a:rPr lang="en-GB" dirty="0" smtClean="0"/>
              <a:t>, </a:t>
            </a:r>
            <a:r>
              <a:rPr lang="en-GB" dirty="0" err="1" smtClean="0"/>
              <a:t>geom</a:t>
            </a:r>
            <a:r>
              <a:rPr lang="en-GB" dirty="0" smtClean="0"/>
              <a:t>, </a:t>
            </a:r>
            <a:r>
              <a:rPr lang="en-GB" dirty="0" err="1" smtClean="0"/>
              <a:t>includes_start</a:t>
            </a:r>
            <a:r>
              <a:rPr lang="en-GB" dirty="0" smtClean="0"/>
              <a:t>, </a:t>
            </a:r>
            <a:r>
              <a:rPr lang="en-GB" dirty="0" err="1" smtClean="0"/>
              <a:t>include_stop</a:t>
            </a:r>
            <a:r>
              <a:rPr lang="en-GB" dirty="0" smtClean="0"/>
              <a:t>, sort</a:t>
            </a:r>
          </a:p>
          <a:p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values</a:t>
            </a:r>
            <a:r>
              <a:rPr lang="en-GB" dirty="0" smtClean="0"/>
              <a:t>: hand-picked values and not only numerical</a:t>
            </a:r>
          </a:p>
          <a:p>
            <a:pPr marL="478963" lvl="1" indent="0">
              <a:buNone/>
            </a:pPr>
            <a:r>
              <a:rPr lang="en-GB" dirty="0" smtClean="0"/>
              <a:t>list of values (float, </a:t>
            </a:r>
            <a:r>
              <a:rPr lang="en-GB" dirty="0" err="1" smtClean="0"/>
              <a:t>int</a:t>
            </a:r>
            <a:r>
              <a:rPr lang="en-GB" dirty="0" smtClean="0"/>
              <a:t>, bool, </a:t>
            </a:r>
            <a:r>
              <a:rPr lang="en-GB" dirty="0" err="1" smtClean="0"/>
              <a:t>enum</a:t>
            </a:r>
            <a:r>
              <a:rPr lang="en-GB" dirty="0" smtClean="0"/>
              <a:t>, string or waveform)</a:t>
            </a:r>
          </a:p>
          <a:p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commands</a:t>
            </a:r>
            <a:r>
              <a:rPr lang="en-GB" dirty="0" smtClean="0"/>
              <a:t>: set all the parameters of each subtest</a:t>
            </a:r>
          </a:p>
          <a:p>
            <a:pPr marL="478963" lvl="1" indent="0">
              <a:buNone/>
            </a:pPr>
            <a:r>
              <a:rPr lang="en-GB" u="sng" dirty="0" smtClean="0"/>
              <a:t>name</a:t>
            </a:r>
            <a:r>
              <a:rPr lang="en-GB" dirty="0" smtClean="0"/>
              <a:t>, message, delay, setter, getter, </a:t>
            </a:r>
            <a:r>
              <a:rPr lang="en-GB" u="dotted" dirty="0" err="1" smtClean="0"/>
              <a:t>set_value</a:t>
            </a:r>
            <a:r>
              <a:rPr lang="en-GB" dirty="0" smtClean="0"/>
              <a:t>, </a:t>
            </a:r>
            <a:r>
              <a:rPr lang="en-GB" u="dotted" dirty="0" err="1" smtClean="0"/>
              <a:t>get_value</a:t>
            </a:r>
            <a:r>
              <a:rPr lang="en-GB" dirty="0" smtClean="0"/>
              <a:t>, </a:t>
            </a:r>
            <a:r>
              <a:rPr lang="en-GB" u="dotted" dirty="0" smtClean="0"/>
              <a:t>value</a:t>
            </a:r>
            <a:r>
              <a:rPr lang="en-GB" dirty="0" smtClean="0"/>
              <a:t>, ignore, skip, </a:t>
            </a:r>
            <a:r>
              <a:rPr lang="en-GB" dirty="0" err="1" smtClean="0"/>
              <a:t>on_failure</a:t>
            </a:r>
            <a:r>
              <a:rPr lang="en-GB" dirty="0" smtClean="0"/>
              <a:t> and retry </a:t>
            </a:r>
          </a:p>
          <a:p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finally</a:t>
            </a:r>
            <a:r>
              <a:rPr lang="en-GB" dirty="0" smtClean="0"/>
              <a:t>: sets a value after at the end of the tes</a:t>
            </a:r>
            <a:r>
              <a:rPr lang="en-GB" dirty="0"/>
              <a:t>t</a:t>
            </a:r>
            <a:endParaRPr lang="en-GB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82" y="846105"/>
            <a:ext cx="904617" cy="82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CEA 2019 Défaut">
  <a:themeElements>
    <a:clrScheme name="CEA Défaut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8BBC"/>
      </a:accent2>
      <a:accent3>
        <a:srgbClr val="D81142"/>
      </a:accent3>
      <a:accent4>
        <a:srgbClr val="FFC000"/>
      </a:accent4>
      <a:accent5>
        <a:srgbClr val="218380"/>
      </a:accent5>
      <a:accent6>
        <a:srgbClr val="8F2D56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PP CEA 4-3.pptx" id="{017B0BBD-D478-416D-9408-C3E5553B88B8}" vid="{9A88B8C1-4942-46D3-9391-C2B501F07E87}"/>
    </a:ext>
  </a:extLst>
</a:theme>
</file>

<file path=ppt/theme/theme2.xml><?xml version="1.0" encoding="utf-8"?>
<a:theme xmlns:a="http://schemas.openxmlformats.org/drawingml/2006/main" name="Template CEA 2019 Clair">
  <a:themeElements>
    <a:clrScheme name="CEA Défaut 2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FFBC42"/>
      </a:accent1>
      <a:accent2>
        <a:srgbClr val="D81159"/>
      </a:accent2>
      <a:accent3>
        <a:srgbClr val="8F2D56"/>
      </a:accent3>
      <a:accent4>
        <a:srgbClr val="689B42"/>
      </a:accent4>
      <a:accent5>
        <a:srgbClr val="218380"/>
      </a:accent5>
      <a:accent6>
        <a:srgbClr val="FFD29F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PP CEA 4-3.pptx" id="{017B0BBD-D478-416D-9408-C3E5553B88B8}" vid="{52A1E219-64F3-4477-912D-9636D70C98A7}"/>
    </a:ext>
  </a:extLst>
</a:theme>
</file>

<file path=ppt/theme/theme3.xml><?xml version="1.0" encoding="utf-8"?>
<a:theme xmlns:a="http://schemas.openxmlformats.org/drawingml/2006/main" name="Template CEA 2019 Bleu">
  <a:themeElements>
    <a:clrScheme name="CEA Bleu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49728C"/>
      </a:accent1>
      <a:accent2>
        <a:srgbClr val="689BA6"/>
      </a:accent2>
      <a:accent3>
        <a:srgbClr val="C2F2F2"/>
      </a:accent3>
      <a:accent4>
        <a:srgbClr val="273D40"/>
      </a:accent4>
      <a:accent5>
        <a:srgbClr val="0084B4"/>
      </a:accent5>
      <a:accent6>
        <a:srgbClr val="93E2FF"/>
      </a:accent6>
      <a:hlink>
        <a:srgbClr val="2E75B5"/>
      </a:hlink>
      <a:folHlink>
        <a:srgbClr val="954F72"/>
      </a:folHlink>
    </a:clrScheme>
    <a:fontScheme name="CEA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PP CEA 4-3.pptx" id="{017B0BBD-D478-416D-9408-C3E5553B88B8}" vid="{0799EC0F-9A1D-48A9-9692-520D5CEBB494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2F2A79C4BED747976EC3AD530384C1" ma:contentTypeVersion="0" ma:contentTypeDescription="Crée un document." ma:contentTypeScope="" ma:versionID="9ea4ffbb61354172aceb879db3e2653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95E45C-96CD-4B8B-A608-7C5E76B37C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B0D5B4-4CC6-4497-9BFB-91C4C64EBEC9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66C4233-EA21-4292-B391-09F7550CF5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2019-Presentation-PPT-4-3</Template>
  <TotalTime>2159</TotalTime>
  <Words>2150</Words>
  <Application>Microsoft Office PowerPoint</Application>
  <PresentationFormat>Affichage à l'écran (4:3)</PresentationFormat>
  <Paragraphs>585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Courier New</vt:lpstr>
      <vt:lpstr>Wingdings</vt:lpstr>
      <vt:lpstr>Wingdings 3</vt:lpstr>
      <vt:lpstr>Template CEA 2019 Défaut</vt:lpstr>
      <vt:lpstr>Template CEA 2019 Clair</vt:lpstr>
      <vt:lpstr>Template CEA 2019 Bleu</vt:lpstr>
      <vt:lpstr>Présentation PowerPoint</vt:lpstr>
      <vt:lpstr>Table of contents</vt:lpstr>
      <vt:lpstr>Présentation PowerPoint</vt:lpstr>
      <vt:lpstr>Needs and History</vt:lpstr>
      <vt:lpstr>Principle: Overview</vt:lpstr>
      <vt:lpstr>Principle: EPICS PV testing through CA and other vocabulary </vt:lpstr>
      <vt:lpstr>Writing a scenario file : Example – Partical use</vt:lpstr>
      <vt:lpstr>Writing a scenario file : YAML syntax</vt:lpstr>
      <vt:lpstr>Writing a scenario file : Tests block</vt:lpstr>
      <vt:lpstr>Writing a scenario file : Example - Use Cases</vt:lpstr>
      <vt:lpstr>Writing a scenario file : Config block and Version</vt:lpstr>
      <vt:lpstr>Writing a scenario file : Include block and suite name</vt:lpstr>
      <vt:lpstr>Writing a scenario file : Macros block</vt:lpstr>
      <vt:lpstr>Writing a scenario file : Generic scenarios</vt:lpstr>
      <vt:lpstr>Execution and GUI: CLI options</vt:lpstr>
      <vt:lpstr>Execution and GUI: Warning section</vt:lpstr>
      <vt:lpstr>Execution and GUI: PVs checking and monitoring</vt:lpstr>
      <vt:lpstr>Execution and GUI: Execution and Results</vt:lpstr>
      <vt:lpstr>Execution and GUI: Additional GUI features</vt:lpstr>
      <vt:lpstr>Tests results Report</vt:lpstr>
      <vt:lpstr>DEMO</vt:lpstr>
      <vt:lpstr>Présentation PowerPoint</vt:lpstr>
      <vt:lpstr>Implementation Architecture: Previous version (before 2019)</vt:lpstr>
      <vt:lpstr>Implementation Architecture: Current version (end of 2019)</vt:lpstr>
      <vt:lpstr>Implementation Architecture: Future version</vt:lpstr>
      <vt:lpstr>File reading and validation</vt:lpstr>
      <vt:lpstr>CLI and GUI communication</vt:lpstr>
      <vt:lpstr>Naming validation</vt:lpstr>
      <vt:lpstr>PDF Report generation</vt:lpstr>
      <vt:lpstr>Other Changes Planned</vt:lpstr>
      <vt:lpstr>WeTest development workflow</vt:lpstr>
      <vt:lpstr>Sharing WeTest</vt:lpstr>
      <vt:lpstr>Thank you for your attention</vt:lpstr>
    </vt:vector>
  </TitlesOfParts>
  <Company>CEA Saclay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GOHIER Francis</dc:creator>
  <cp:lastModifiedBy>GOHIER Francis</cp:lastModifiedBy>
  <cp:revision>150</cp:revision>
  <cp:lastPrinted>2018-12-05T09:44:31Z</cp:lastPrinted>
  <dcterms:created xsi:type="dcterms:W3CDTF">2019-10-24T08:39:34Z</dcterms:created>
  <dcterms:modified xsi:type="dcterms:W3CDTF">2019-11-05T09:44:44Z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0x010100362F2A79C4BED747976EC3AD530384C1</vt:lpwstr>
  </property>
  <property fmtid="{D5CDD505-2E9C-101B-9397-08002B2CF9AE}" pid="3" name="I2ICODE">
    <vt:lpwstr>WEB</vt:lpwstr>
  </property>
  <property fmtid="{D5CDD505-2E9C-101B-9397-08002B2CF9AE}" pid="4" name="WebApplicationID">
    <vt:lpwstr>3f72b11a-dedf-47a1-b48a-dfd7b45017bd</vt:lpwstr>
  </property>
  <property fmtid="{D5CDD505-2E9C-101B-9397-08002B2CF9AE}" pid="5" name="I2ISITECODE">
    <vt:lpwstr/>
  </property>
</Properties>
</file>